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Montserrat"/>
      <p:regular r:id="rId44"/>
      <p:bold r:id="rId45"/>
      <p:italic r:id="rId46"/>
      <p:boldItalic r:id="rId47"/>
    </p:embeddedFont>
    <p:embeddedFont>
      <p:font typeface="Montserrat Light"/>
      <p:regular r:id="rId48"/>
      <p:bold r:id="rId49"/>
      <p:italic r:id="rId50"/>
      <p:boldItalic r:id="rId51"/>
    </p:embeddedFont>
    <p:embeddedFont>
      <p:font typeface="Montserrat ExtraLight"/>
      <p:regular r:id="rId52"/>
      <p:bold r:id="rId53"/>
      <p:italic r:id="rId54"/>
      <p:boldItalic r:id="rId55"/>
    </p:embeddedFont>
    <p:embeddedFont>
      <p:font typeface="Helvetica Neue"/>
      <p:regular r:id="rId56"/>
      <p:bold r:id="rId57"/>
      <p:italic r:id="rId58"/>
      <p:boldItalic r:id="rId59"/>
    </p:embeddedFont>
    <p:embeddedFont>
      <p:font typeface="Helvetica Neue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Montserrat-regular.fntdata"/><Relationship Id="rId43" Type="http://schemas.openxmlformats.org/officeDocument/2006/relationships/font" Target="fonts/Raleway-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ontserratLight-regular.fntdata"/><Relationship Id="rId47" Type="http://schemas.openxmlformats.org/officeDocument/2006/relationships/font" Target="fonts/Montserrat-boldItalic.fntdata"/><Relationship Id="rId49" Type="http://schemas.openxmlformats.org/officeDocument/2006/relationships/font" Target="fonts/Montserrat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Light-italic.fntdata"/><Relationship Id="rId61" Type="http://schemas.openxmlformats.org/officeDocument/2006/relationships/font" Target="fonts/HelveticaNeueLight-bold.fntdata"/><Relationship Id="rId20" Type="http://schemas.openxmlformats.org/officeDocument/2006/relationships/slide" Target="slides/slide15.xml"/><Relationship Id="rId63" Type="http://schemas.openxmlformats.org/officeDocument/2006/relationships/font" Target="fonts/HelveticaNeueLight-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Light-boldItalic.fntdata"/><Relationship Id="rId50" Type="http://schemas.openxmlformats.org/officeDocument/2006/relationships/font" Target="fonts/MontserratLight-italic.fntdata"/><Relationship Id="rId53" Type="http://schemas.openxmlformats.org/officeDocument/2006/relationships/font" Target="fonts/MontserratExtraLight-bold.fntdata"/><Relationship Id="rId52" Type="http://schemas.openxmlformats.org/officeDocument/2006/relationships/font" Target="fonts/MontserratExtraLight-regular.fntdata"/><Relationship Id="rId11" Type="http://schemas.openxmlformats.org/officeDocument/2006/relationships/slide" Target="slides/slide6.xml"/><Relationship Id="rId55" Type="http://schemas.openxmlformats.org/officeDocument/2006/relationships/font" Target="fonts/MontserratExtraLight-boldItalic.fntdata"/><Relationship Id="rId10" Type="http://schemas.openxmlformats.org/officeDocument/2006/relationships/slide" Target="slides/slide5.xml"/><Relationship Id="rId54" Type="http://schemas.openxmlformats.org/officeDocument/2006/relationships/font" Target="fonts/MontserratExtraLight-italic.fntdata"/><Relationship Id="rId13" Type="http://schemas.openxmlformats.org/officeDocument/2006/relationships/slide" Target="slides/slide8.xml"/><Relationship Id="rId57" Type="http://schemas.openxmlformats.org/officeDocument/2006/relationships/font" Target="fonts/HelveticaNeue-bold.fntdata"/><Relationship Id="rId12" Type="http://schemas.openxmlformats.org/officeDocument/2006/relationships/slide" Target="slides/slide7.xml"/><Relationship Id="rId56" Type="http://schemas.openxmlformats.org/officeDocument/2006/relationships/font" Target="fonts/HelveticaNeue-regular.fntdata"/><Relationship Id="rId15" Type="http://schemas.openxmlformats.org/officeDocument/2006/relationships/slide" Target="slides/slide10.xml"/><Relationship Id="rId59" Type="http://schemas.openxmlformats.org/officeDocument/2006/relationships/font" Target="fonts/HelveticaNeue-boldItalic.fntdata"/><Relationship Id="rId14" Type="http://schemas.openxmlformats.org/officeDocument/2006/relationships/slide" Target="slides/slide9.xml"/><Relationship Id="rId58"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cussions.codepath.com/" TargetMode="External"/><Relationship Id="rId3" Type="http://schemas.openxmlformats.org/officeDocument/2006/relationships/hyperlink" Target="https://discussions.codepath.com/profile/leaderboard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urses.codepath.com/snippets/ios_university/prework" TargetMode="External"/><Relationship Id="rId3" Type="http://schemas.openxmlformats.org/officeDocument/2006/relationships/hyperlink" Target="https://courses.codepath.com/snippets/android_university/prework"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c1407d50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c1407d50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c1407d502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c1407d502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 course also has </a:t>
            </a:r>
            <a:r>
              <a:rPr b="1" lang="en"/>
              <a:t>15 Units, 1 unit per week</a:t>
            </a:r>
            <a:r>
              <a:rPr lang="en"/>
              <a:t>. </a:t>
            </a:r>
            <a:endParaRPr/>
          </a:p>
          <a:p>
            <a:pPr indent="-298450" lvl="1" marL="914400" rtl="0" algn="l">
              <a:spcBef>
                <a:spcPts val="0"/>
              </a:spcBef>
              <a:spcAft>
                <a:spcPts val="0"/>
              </a:spcAft>
              <a:buSzPts val="1100"/>
              <a:buAutoNum type="alphaLcPeriod"/>
            </a:pPr>
            <a:r>
              <a:rPr b="1" lang="en"/>
              <a:t>NOTE: </a:t>
            </a:r>
            <a:r>
              <a:rPr lang="en"/>
              <a:t>We actually start (today) in Unit 0...because we’re engineers.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c1407d502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c1407d502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Here we are today for </a:t>
            </a:r>
            <a:r>
              <a:rPr b="1" lang="en"/>
              <a:t>Orientation in Unit 0</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c1407d502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c1407d502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 rest of the course is split up into two halves, </a:t>
            </a:r>
            <a:r>
              <a:rPr b="1" lang="en"/>
              <a:t>app</a:t>
            </a:r>
            <a:r>
              <a:rPr lang="en"/>
              <a:t> </a:t>
            </a:r>
            <a:r>
              <a:rPr b="1" lang="en"/>
              <a:t>assignments (Units 1-6)</a:t>
            </a:r>
            <a:r>
              <a:rPr lang="en"/>
              <a:t> and </a:t>
            </a:r>
            <a:r>
              <a:rPr b="1" lang="en"/>
              <a:t>group project (Units 7-14)</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c1407d502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c1407d502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The 1st half is focused on developing your mobile engineering skills through </a:t>
            </a:r>
            <a:r>
              <a:rPr b="1" lang="en">
                <a:solidFill>
                  <a:schemeClr val="dk1"/>
                </a:solidFill>
              </a:rPr>
              <a:t>building a series of apps, following along to videos and written guides.</a:t>
            </a:r>
            <a:endParaRPr b="1">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Each app is </a:t>
            </a:r>
            <a:r>
              <a:rPr b="1" lang="en">
                <a:solidFill>
                  <a:schemeClr val="dk1"/>
                </a:solidFill>
              </a:rPr>
              <a:t>split into 2 parts across 2 units (2 weeks)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Each week you’ll submit a completed portion of your current project.</a:t>
            </a:r>
            <a:endParaRPr>
              <a:solidFill>
                <a:schemeClr val="dk1"/>
              </a:solidFill>
            </a:endParaRPr>
          </a:p>
          <a:p>
            <a:pPr indent="-298450" lvl="0" marL="457200" rtl="0" algn="l">
              <a:spcBef>
                <a:spcPts val="0"/>
              </a:spcBef>
              <a:spcAft>
                <a:spcPts val="0"/>
              </a:spcAft>
              <a:buSzPts val="1100"/>
              <a:buAutoNum type="arabicPeriod"/>
            </a:pPr>
            <a:r>
              <a:rPr lang="en"/>
              <a:t>There will also be </a:t>
            </a:r>
            <a:r>
              <a:rPr b="1" lang="en"/>
              <a:t>Collaborative Coding Labs, Mini Lectures and demos</a:t>
            </a:r>
            <a:r>
              <a:rPr lang="en"/>
              <a:t> to reinforce learning.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c1407d502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c1407d502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solidFill>
                  <a:schemeClr val="dk1"/>
                </a:solidFill>
              </a:rPr>
              <a:t>In the 2nd half, you’ll apply your engineering skills by </a:t>
            </a:r>
            <a:r>
              <a:rPr b="1" lang="en">
                <a:solidFill>
                  <a:schemeClr val="dk1"/>
                </a:solidFill>
              </a:rPr>
              <a:t>designing, and building an original app from scratch with a small team.</a:t>
            </a:r>
            <a:endParaRPr b="1">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In the final week,</a:t>
            </a:r>
            <a:r>
              <a:rPr b="1" lang="en">
                <a:solidFill>
                  <a:schemeClr val="dk1"/>
                </a:solidFill>
              </a:rPr>
              <a:t> you’ll present your app at a Demo Day event</a:t>
            </a:r>
            <a:r>
              <a:rPr lang="en">
                <a:solidFill>
                  <a:schemeClr val="dk1"/>
                </a:solidFill>
              </a:rPr>
              <a:t>.</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c1407d502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c1407d502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Let’s take a look at the 3 apps you’ll be building in the first half of the course.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c1407d502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c1407d502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As mentioned earlier, there are 3 main apps you’ll be building during the 1st half of the class.</a:t>
            </a:r>
            <a:endParaRPr/>
          </a:p>
          <a:p>
            <a:pPr indent="-298450" lvl="0" marL="457200" rtl="0" algn="l">
              <a:spcBef>
                <a:spcPts val="0"/>
              </a:spcBef>
              <a:spcAft>
                <a:spcPts val="0"/>
              </a:spcAft>
              <a:buSzPts val="1100"/>
              <a:buAutoNum type="arabicPeriod"/>
            </a:pPr>
            <a:r>
              <a:rPr lang="en"/>
              <a:t>Each app is split up into 2 parts across 2 weeks.</a:t>
            </a:r>
            <a:endParaRPr/>
          </a:p>
          <a:p>
            <a:pPr indent="-298450" lvl="0" marL="457200" rtl="0" algn="l">
              <a:spcBef>
                <a:spcPts val="0"/>
              </a:spcBef>
              <a:spcAft>
                <a:spcPts val="0"/>
              </a:spcAft>
              <a:buSzPts val="1100"/>
              <a:buAutoNum type="arabicPeriod"/>
            </a:pPr>
            <a:r>
              <a:rPr lang="en"/>
              <a:t>Each week you’ll submit a completed portion of the current app you’re working on.</a:t>
            </a:r>
            <a:endParaRPr/>
          </a:p>
          <a:p>
            <a:pPr indent="-298450" lvl="0" marL="457200" rtl="0" algn="l">
              <a:spcBef>
                <a:spcPts val="0"/>
              </a:spcBef>
              <a:spcAft>
                <a:spcPts val="0"/>
              </a:spcAft>
              <a:buSzPts val="1100"/>
              <a:buAutoNum type="arabicPeriod"/>
            </a:pPr>
            <a:r>
              <a:rPr lang="en"/>
              <a:t>To build the basics of each app, you’ll follow along with videos created by professional engineers who have themselves been a part of CodePath professional courses in the past.</a:t>
            </a:r>
            <a:endParaRPr/>
          </a:p>
          <a:p>
            <a:pPr indent="-298450" lvl="0" marL="457200" rtl="0" algn="l">
              <a:spcBef>
                <a:spcPts val="0"/>
              </a:spcBef>
              <a:spcAft>
                <a:spcPts val="0"/>
              </a:spcAft>
              <a:buSzPts val="1100"/>
              <a:buAutoNum type="arabicPeriod"/>
            </a:pPr>
            <a:r>
              <a:rPr lang="en"/>
              <a:t>Those who want to take their skills to the next level can try their hand at completing bonus features (Check out the pixel perfect Twitter and Instagram apps above, those are actually student made apps!)</a:t>
            </a:r>
            <a:br>
              <a:rPr lang="en"/>
            </a:br>
            <a:r>
              <a:rPr lang="en"/>
              <a:t>---</a:t>
            </a:r>
            <a:endParaRPr/>
          </a:p>
          <a:p>
            <a:pPr indent="-298450" lvl="0" marL="457200" rtl="0" algn="l">
              <a:spcBef>
                <a:spcPts val="0"/>
              </a:spcBef>
              <a:spcAft>
                <a:spcPts val="0"/>
              </a:spcAft>
              <a:buSzPts val="1100"/>
              <a:buAutoNum type="arabicPeriod"/>
            </a:pPr>
            <a:r>
              <a:rPr lang="en"/>
              <a:t>First up is Flix, an app that fetches info about movies and allows you to browse and get details, similar to Flixtre or Rotten Tomatoes</a:t>
            </a:r>
            <a:endParaRPr/>
          </a:p>
          <a:p>
            <a:pPr indent="-298450" lvl="0" marL="457200" rtl="0" algn="l">
              <a:spcBef>
                <a:spcPts val="0"/>
              </a:spcBef>
              <a:spcAft>
                <a:spcPts val="0"/>
              </a:spcAft>
              <a:buSzPts val="1100"/>
              <a:buAutoNum type="arabicPeriod"/>
            </a:pPr>
            <a:r>
              <a:rPr lang="en"/>
              <a:t>The second app is a Twitter client that allows users to login to their twitter accounts to browse and post tweets.</a:t>
            </a:r>
            <a:endParaRPr/>
          </a:p>
          <a:p>
            <a:pPr indent="-298450" lvl="0" marL="457200" rtl="0" algn="l">
              <a:spcBef>
                <a:spcPts val="0"/>
              </a:spcBef>
              <a:spcAft>
                <a:spcPts val="0"/>
              </a:spcAft>
              <a:buSzPts val="1100"/>
              <a:buAutoNum type="arabicPeriod"/>
            </a:pPr>
            <a:r>
              <a:rPr lang="en"/>
              <a:t>The 3rd app is an Instagram clone where you’ll setup your own custom web backend to store and retrieve your posts.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c1407d502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c1407d502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c1407d502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c1407d502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In the 2nd half of the class, you’ll be placed into small teams of 3-4.</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You’ll spend a few weeks designing your app, creating wireframes and prototypes.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Then you’ll have the rest of the class to build your app with your team in preperation for Demo Day.</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c1407d502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c1407d502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c1407d502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c1407d502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c1407d502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c1407d502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The class culminates in s Demo Day event where all teams will present and pitch their apps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Their is a wide variety of Demo Day formats, everything from small in-class presentations to large auditorium events with food, judges and prizes.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What kind of Demo Day would you like to have?</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c1407d502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c1407d502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Check out this app pitch video from Locus, a group project app created by a UC San Diego Team during our Spring 2017 Cohort.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c1407d502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c1407d502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c1407d502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c1407d502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rgbClr val="333333"/>
              </a:buClr>
              <a:buSzPts val="1150"/>
              <a:buFont typeface="Helvetica Neue"/>
              <a:buAutoNum type="arabicPeriod"/>
            </a:pPr>
            <a:r>
              <a:rPr lang="en">
                <a:solidFill>
                  <a:schemeClr val="dk1"/>
                </a:solidFill>
              </a:rPr>
              <a:t>The CodePath Course Portal is where you go for anything related to the course.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This is where you’ll…</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See what’s going on for the week</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Access lecture and demo videos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Work on and submit your weekly app and group project milestones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Collaborate in Coding Labs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Access help forums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c1407d502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c1407d502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c1407d502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c1407d502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1100"/>
              </a:spcBef>
              <a:spcAft>
                <a:spcPts val="0"/>
              </a:spcAft>
              <a:buClr>
                <a:srgbClr val="333333"/>
              </a:buClr>
              <a:buSzPts val="1150"/>
              <a:buFont typeface="Helvetica Neue"/>
              <a:buAutoNum type="arabicPeriod"/>
            </a:pPr>
            <a:r>
              <a:rPr b="1" lang="en" sz="1150" u="sng">
                <a:solidFill>
                  <a:srgbClr val="337AB7"/>
                </a:solidFill>
                <a:latin typeface="Helvetica Neue"/>
                <a:ea typeface="Helvetica Neue"/>
                <a:cs typeface="Helvetica Neue"/>
                <a:sym typeface="Helvetica Neue"/>
                <a:hlinkClick r:id="rId2"/>
              </a:rPr>
              <a:t>Visit the Discussions Forum</a:t>
            </a:r>
            <a:r>
              <a:rPr lang="en" sz="1150">
                <a:solidFill>
                  <a:srgbClr val="333333"/>
                </a:solidFill>
                <a:latin typeface="Helvetica Neue"/>
                <a:ea typeface="Helvetica Neue"/>
                <a:cs typeface="Helvetica Neue"/>
                <a:sym typeface="Helvetica Neue"/>
              </a:rPr>
              <a:t> anytime you have a question, bug, crash, curiosity or anything else related to coursework. ☝️ Just click the link in the blue box at the top of the Course Portal.</a:t>
            </a:r>
            <a:endParaRPr sz="1150">
              <a:solidFill>
                <a:srgbClr val="333333"/>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333333"/>
              </a:buClr>
              <a:buSzPts val="1150"/>
              <a:buFont typeface="Helvetica Neue"/>
              <a:buAutoNum type="arabicPeriod"/>
            </a:pPr>
            <a:r>
              <a:rPr b="1" lang="en" sz="1150">
                <a:solidFill>
                  <a:srgbClr val="333333"/>
                </a:solidFill>
                <a:latin typeface="Helvetica Neue"/>
                <a:ea typeface="Helvetica Neue"/>
                <a:cs typeface="Helvetica Neue"/>
                <a:sym typeface="Helvetica Neue"/>
              </a:rPr>
              <a:t>Browse and search</a:t>
            </a:r>
            <a:r>
              <a:rPr lang="en" sz="1150">
                <a:solidFill>
                  <a:srgbClr val="333333"/>
                </a:solidFill>
                <a:latin typeface="Helvetica Neue"/>
                <a:ea typeface="Helvetica Neue"/>
                <a:cs typeface="Helvetica Neue"/>
                <a:sym typeface="Helvetica Neue"/>
              </a:rPr>
              <a:t> any question ever asked throughout all runs of this course. You can search by tag, project or keyword.</a:t>
            </a:r>
            <a:endParaRPr sz="1150">
              <a:solidFill>
                <a:srgbClr val="333333"/>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333333"/>
              </a:buClr>
              <a:buSzPts val="1150"/>
              <a:buFont typeface="Helvetica Neue"/>
              <a:buAutoNum type="arabicPeriod"/>
            </a:pPr>
            <a:r>
              <a:rPr b="1" lang="en" sz="1150">
                <a:solidFill>
                  <a:srgbClr val="333333"/>
                </a:solidFill>
                <a:latin typeface="Helvetica Neue"/>
                <a:ea typeface="Helvetica Neue"/>
                <a:cs typeface="Helvetica Neue"/>
                <a:sym typeface="Helvetica Neue"/>
              </a:rPr>
              <a:t>Post a question</a:t>
            </a:r>
            <a:r>
              <a:rPr lang="en" sz="1150">
                <a:solidFill>
                  <a:srgbClr val="333333"/>
                </a:solidFill>
                <a:latin typeface="Helvetica Neue"/>
                <a:ea typeface="Helvetica Neue"/>
                <a:cs typeface="Helvetica Neue"/>
                <a:sym typeface="Helvetica Neue"/>
              </a:rPr>
              <a:t> of your own, providing a description of the issue, screenshots, tags and repo link to help CodePath staff and the entire cohort network quickly get to the bottom of your problem. We'll even download and run your project ourselves to help debug if needed.</a:t>
            </a:r>
            <a:endParaRPr sz="1150">
              <a:solidFill>
                <a:srgbClr val="333333"/>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333333"/>
              </a:buClr>
              <a:buSzPts val="1150"/>
              <a:buFont typeface="Helvetica Neue"/>
              <a:buAutoNum type="arabicPeriod"/>
            </a:pPr>
            <a:r>
              <a:rPr b="1" lang="en" sz="1150">
                <a:solidFill>
                  <a:srgbClr val="333333"/>
                </a:solidFill>
                <a:latin typeface="Helvetica Neue"/>
                <a:ea typeface="Helvetica Neue"/>
                <a:cs typeface="Helvetica Neue"/>
                <a:sym typeface="Helvetica Neue"/>
              </a:rPr>
              <a:t>Answer questions</a:t>
            </a:r>
            <a:r>
              <a:rPr lang="en" sz="1150">
                <a:solidFill>
                  <a:srgbClr val="333333"/>
                </a:solidFill>
                <a:latin typeface="Helvetica Neue"/>
                <a:ea typeface="Helvetica Neue"/>
                <a:cs typeface="Helvetica Neue"/>
                <a:sym typeface="Helvetica Neue"/>
              </a:rPr>
              <a:t> posted by other students. Remember what we said about the importance of </a:t>
            </a:r>
            <a:r>
              <a:rPr i="1" lang="en" sz="1150">
                <a:solidFill>
                  <a:srgbClr val="333333"/>
                </a:solidFill>
                <a:latin typeface="Helvetica Neue"/>
                <a:ea typeface="Helvetica Neue"/>
                <a:cs typeface="Helvetica Neue"/>
                <a:sym typeface="Helvetica Neue"/>
              </a:rPr>
              <a:t>teaching</a:t>
            </a:r>
            <a:r>
              <a:rPr lang="en" sz="1150">
                <a:solidFill>
                  <a:srgbClr val="333333"/>
                </a:solidFill>
                <a:latin typeface="Helvetica Neue"/>
                <a:ea typeface="Helvetica Neue"/>
                <a:cs typeface="Helvetica Neue"/>
                <a:sym typeface="Helvetica Neue"/>
              </a:rPr>
              <a:t>? It's one thing to build a project and work though your own bugs, but solving someone else's issues is next level. Everyone in the cohort is encouraged to try their hand and answering questions, students, Tech Fellows and CodePath staff alike. You'll even earn a spot on our </a:t>
            </a:r>
            <a:r>
              <a:rPr b="1" lang="en" sz="1150" u="sng">
                <a:solidFill>
                  <a:srgbClr val="337AB7"/>
                </a:solidFill>
                <a:latin typeface="Helvetica Neue"/>
                <a:ea typeface="Helvetica Neue"/>
                <a:cs typeface="Helvetica Neue"/>
                <a:sym typeface="Helvetica Neue"/>
                <a:hlinkClick r:id="rId3"/>
              </a:rPr>
              <a:t>leaderboard</a:t>
            </a:r>
            <a:r>
              <a:rPr lang="en" sz="1150">
                <a:solidFill>
                  <a:srgbClr val="333333"/>
                </a:solidFill>
                <a:latin typeface="Helvetica Neue"/>
                <a:ea typeface="Helvetica Neue"/>
                <a:cs typeface="Helvetica Neue"/>
                <a:sym typeface="Helvetica Neue"/>
              </a:rPr>
              <a:t>.</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c1407d502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c1407d502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IMPORTANT NOTES FOR NON_CREDIT SITES ONLY:</a:t>
            </a:r>
            <a:endParaRPr b="1"/>
          </a:p>
          <a:p>
            <a:pPr indent="-298450" lvl="0" marL="457200" rtl="0" algn="l">
              <a:spcBef>
                <a:spcPts val="0"/>
              </a:spcBef>
              <a:spcAft>
                <a:spcPts val="0"/>
              </a:spcAft>
              <a:buSzPts val="1100"/>
              <a:buAutoNum type="arabicPeriod"/>
            </a:pPr>
            <a:r>
              <a:rPr b="1" lang="en"/>
              <a:t>For non-credit courses, most students have likely already completed their prework. The following signup and prework sections DO NOT apply to everyone in the course, only new signups.</a:t>
            </a:r>
            <a:endParaRPr b="1"/>
          </a:p>
          <a:p>
            <a:pPr indent="-298450" lvl="0" marL="457200" rtl="0" algn="l">
              <a:spcBef>
                <a:spcPts val="0"/>
              </a:spcBef>
              <a:spcAft>
                <a:spcPts val="0"/>
              </a:spcAft>
              <a:buSzPts val="1100"/>
              <a:buAutoNum type="arabicPeriod"/>
            </a:pPr>
            <a:r>
              <a:rPr b="1" lang="en"/>
              <a:t>ASK any students who have not signed up or completed prework yet to raise there hands</a:t>
            </a:r>
            <a:endParaRPr b="1"/>
          </a:p>
          <a:p>
            <a:pPr indent="-298450" lvl="1" marL="914400" rtl="0" algn="l">
              <a:spcBef>
                <a:spcPts val="0"/>
              </a:spcBef>
              <a:spcAft>
                <a:spcPts val="0"/>
              </a:spcAft>
              <a:buSzPts val="1100"/>
              <a:buAutoNum type="alphaLcPeriod"/>
            </a:pPr>
            <a:r>
              <a:rPr b="1" lang="en"/>
              <a:t>If no one raises their hands, then </a:t>
            </a:r>
            <a:endParaRPr b="1"/>
          </a:p>
          <a:p>
            <a:pPr indent="-298450" lvl="1" marL="914400" rtl="0" algn="l">
              <a:spcBef>
                <a:spcPts val="0"/>
              </a:spcBef>
              <a:spcAft>
                <a:spcPts val="0"/>
              </a:spcAft>
              <a:buSzPts val="1100"/>
              <a:buAutoNum type="alphaLcPeriod"/>
            </a:pPr>
            <a:r>
              <a:rPr b="1" lang="en"/>
              <a:t>If there are hands raised from stu7dents who have  not signed up yet and/or completed the pre-work assignment, they should be introduced to the following sign-up and prework slides.</a:t>
            </a:r>
            <a:endParaRPr b="1"/>
          </a:p>
          <a:p>
            <a:pPr indent="-298450" lvl="0" marL="457200" rtl="0" algn="l">
              <a:spcBef>
                <a:spcPts val="0"/>
              </a:spcBef>
              <a:spcAft>
                <a:spcPts val="0"/>
              </a:spcAft>
              <a:buSzPts val="1100"/>
              <a:buAutoNum type="arabicPeriod"/>
            </a:pPr>
            <a:r>
              <a:rPr b="1" lang="en"/>
              <a:t>NON-CREDIT COURSES ONLY: This is the only session for this week. The following weeks will start the normal 2 session per week cadence. Tell students you’ll see them next week!</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c1407d502_0_13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c1407d502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Tech Fellow</a:t>
            </a:r>
            <a:r>
              <a:rPr lang="en"/>
              <a:t> should explain the activity</a:t>
            </a:r>
            <a:endParaRPr/>
          </a:p>
          <a:p>
            <a:pPr indent="-298450" lvl="0" marL="457200" rtl="0" algn="l">
              <a:spcBef>
                <a:spcPts val="0"/>
              </a:spcBef>
              <a:spcAft>
                <a:spcPts val="0"/>
              </a:spcAft>
              <a:buSzPts val="1100"/>
              <a:buAutoNum type="arabicParenR"/>
            </a:pPr>
            <a:r>
              <a:rPr lang="en"/>
              <a:t>Have everyone into breakout groups of 3</a:t>
            </a:r>
            <a:endParaRPr/>
          </a:p>
          <a:p>
            <a:pPr indent="-298450" lvl="0" marL="457200" rtl="0" algn="l">
              <a:spcBef>
                <a:spcPts val="0"/>
              </a:spcBef>
              <a:spcAft>
                <a:spcPts val="0"/>
              </a:spcAft>
              <a:buSzPts val="1100"/>
              <a:buAutoNum type="arabicParenR"/>
            </a:pPr>
            <a:r>
              <a:rPr lang="en"/>
              <a:t>Tell everyone they have 10 minutes</a:t>
            </a:r>
            <a:endParaRPr/>
          </a:p>
          <a:p>
            <a:pPr indent="-298450" lvl="0" marL="457200" rtl="0" algn="l">
              <a:spcBef>
                <a:spcPts val="0"/>
              </a:spcBef>
              <a:spcAft>
                <a:spcPts val="0"/>
              </a:spcAft>
              <a:buSzPts val="1100"/>
              <a:buAutoNum type="arabicParenR"/>
            </a:pPr>
            <a:r>
              <a:rPr lang="en"/>
              <a:t>Bring everyone back</a:t>
            </a:r>
            <a:endParaRPr/>
          </a:p>
          <a:p>
            <a:pPr indent="-298450" lvl="1" marL="914400" rtl="0" algn="l">
              <a:spcBef>
                <a:spcPts val="0"/>
              </a:spcBef>
              <a:spcAft>
                <a:spcPts val="0"/>
              </a:spcAft>
              <a:buSzPts val="1100"/>
              <a:buAutoNum type="alphaLcParenR"/>
            </a:pPr>
            <a:r>
              <a:rPr lang="en"/>
              <a:t>(To each group) Ask: what was the most interesting story you heard?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point of this icebreaker is to get people to work in groups, not just think about things to themselves! They should be talking and having fun with each other.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c1407d502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c1407d502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IMPORTANT NOTES FOR NON_CREDIT SITES ONLY:</a:t>
            </a:r>
            <a:endParaRPr b="1"/>
          </a:p>
          <a:p>
            <a:pPr indent="-298450" lvl="0" marL="457200" rtl="0" algn="l">
              <a:spcBef>
                <a:spcPts val="0"/>
              </a:spcBef>
              <a:spcAft>
                <a:spcPts val="0"/>
              </a:spcAft>
              <a:buSzPts val="1100"/>
              <a:buAutoNum type="arabicPeriod"/>
            </a:pPr>
            <a:r>
              <a:rPr b="1" lang="en"/>
              <a:t>For non-credit courses, most students have likely already completed their prework. The following signup and prework sections DO NOT apply to everyone in the course, only new signups.</a:t>
            </a:r>
            <a:endParaRPr b="1"/>
          </a:p>
          <a:p>
            <a:pPr indent="-298450" lvl="0" marL="457200" rtl="0" algn="l">
              <a:spcBef>
                <a:spcPts val="0"/>
              </a:spcBef>
              <a:spcAft>
                <a:spcPts val="0"/>
              </a:spcAft>
              <a:buSzPts val="1100"/>
              <a:buAutoNum type="arabicPeriod"/>
            </a:pPr>
            <a:r>
              <a:rPr b="1" lang="en"/>
              <a:t>ASK any students who have not signed up or completed prework yet to raise there hands</a:t>
            </a:r>
            <a:endParaRPr b="1"/>
          </a:p>
          <a:p>
            <a:pPr indent="-298450" lvl="1" marL="914400" rtl="0" algn="l">
              <a:spcBef>
                <a:spcPts val="0"/>
              </a:spcBef>
              <a:spcAft>
                <a:spcPts val="0"/>
              </a:spcAft>
              <a:buSzPts val="1100"/>
              <a:buAutoNum type="alphaLcPeriod"/>
            </a:pPr>
            <a:r>
              <a:rPr b="1" lang="en"/>
              <a:t>If no one raises their hands, then </a:t>
            </a:r>
            <a:endParaRPr b="1"/>
          </a:p>
          <a:p>
            <a:pPr indent="-298450" lvl="1" marL="914400" rtl="0" algn="l">
              <a:spcBef>
                <a:spcPts val="0"/>
              </a:spcBef>
              <a:spcAft>
                <a:spcPts val="0"/>
              </a:spcAft>
              <a:buSzPts val="1100"/>
              <a:buAutoNum type="alphaLcPeriod"/>
            </a:pPr>
            <a:r>
              <a:rPr b="1" lang="en"/>
              <a:t>If there are hands raised from stu7dents who have  not signed up yet and/or completed the pre-work assignment, they should be introduced to the following sign-up and prework slides.</a:t>
            </a:r>
            <a:endParaRPr b="1"/>
          </a:p>
          <a:p>
            <a:pPr indent="-298450" lvl="0" marL="457200" rtl="0" algn="l">
              <a:spcBef>
                <a:spcPts val="0"/>
              </a:spcBef>
              <a:spcAft>
                <a:spcPts val="0"/>
              </a:spcAft>
              <a:buSzPts val="1100"/>
              <a:buAutoNum type="arabicPeriod"/>
            </a:pPr>
            <a:r>
              <a:rPr b="1" lang="en"/>
              <a:t>NON-CREDIT COURSES ONLY: This is the only session for this week. The following weeks will start the normal 2 session per week cadence. Tell students you’ll see them next week!</a:t>
            </a:r>
            <a:endParaRPr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c1407d502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c1407d502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1100"/>
              </a:spcBef>
              <a:spcAft>
                <a:spcPts val="0"/>
              </a:spcAft>
              <a:buClr>
                <a:srgbClr val="333333"/>
              </a:buClr>
              <a:buSzPts val="1150"/>
              <a:buFont typeface="Helvetica Neue"/>
              <a:buAutoNum type="arabicPeriod"/>
            </a:pPr>
            <a:r>
              <a:rPr lang="en" sz="1150">
                <a:solidFill>
                  <a:schemeClr val="dk1"/>
                </a:solidFill>
                <a:latin typeface="Helvetica Neue"/>
                <a:ea typeface="Helvetica Neue"/>
                <a:cs typeface="Helvetica Neue"/>
                <a:sym typeface="Helvetica Neue"/>
              </a:rPr>
              <a:t>Go to CodePath.org -&gt; Classes -&gt; Choose your class (iOS, Android or Cybersecurity)</a:t>
            </a:r>
            <a:endParaRPr sz="1150">
              <a:solidFill>
                <a:schemeClr val="dk1"/>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chemeClr val="dk1"/>
              </a:buClr>
              <a:buSzPts val="1150"/>
              <a:buFont typeface="Helvetica Neue"/>
              <a:buAutoNum type="arabicPeriod"/>
            </a:pPr>
            <a:r>
              <a:rPr lang="en" sz="1150">
                <a:solidFill>
                  <a:schemeClr val="dk1"/>
                </a:solidFill>
                <a:latin typeface="Helvetica Neue"/>
                <a:ea typeface="Helvetica Neue"/>
                <a:cs typeface="Helvetica Neue"/>
                <a:sym typeface="Helvetica Neue"/>
              </a:rPr>
              <a:t>Complete the application (Should take about 10min max)</a:t>
            </a:r>
            <a:endParaRPr sz="1150">
              <a:solidFill>
                <a:schemeClr val="dk1"/>
              </a:solidFill>
              <a:latin typeface="Helvetica Neue"/>
              <a:ea typeface="Helvetica Neue"/>
              <a:cs typeface="Helvetica Neue"/>
              <a:sym typeface="Helvetica Neue"/>
            </a:endParaRPr>
          </a:p>
          <a:p>
            <a:pPr indent="-301625" lvl="1" marL="914400" rtl="0" algn="l">
              <a:lnSpc>
                <a:spcPct val="115000"/>
              </a:lnSpc>
              <a:spcBef>
                <a:spcPts val="0"/>
              </a:spcBef>
              <a:spcAft>
                <a:spcPts val="0"/>
              </a:spcAft>
              <a:buClr>
                <a:schemeClr val="dk1"/>
              </a:buClr>
              <a:buSzPts val="1150"/>
              <a:buFont typeface="Helvetica Neue"/>
              <a:buAutoNum type="alphaLcPeriod"/>
            </a:pPr>
            <a:r>
              <a:rPr b="1" lang="en" sz="1150">
                <a:solidFill>
                  <a:schemeClr val="dk1"/>
                </a:solidFill>
                <a:latin typeface="Helvetica Neue"/>
                <a:ea typeface="Helvetica Neue"/>
                <a:cs typeface="Helvetica Neue"/>
                <a:sym typeface="Helvetica Neue"/>
              </a:rPr>
              <a:t>NOTE:</a:t>
            </a:r>
            <a:r>
              <a:rPr lang="en" sz="1150">
                <a:solidFill>
                  <a:schemeClr val="dk1"/>
                </a:solidFill>
                <a:latin typeface="Helvetica Neue"/>
                <a:ea typeface="Helvetica Neue"/>
                <a:cs typeface="Helvetica Neue"/>
                <a:sym typeface="Helvetica Neue"/>
              </a:rPr>
              <a:t> You’ll need a github account to start the application (It’s FREE!)</a:t>
            </a:r>
            <a:endParaRPr sz="1150">
              <a:solidFill>
                <a:schemeClr val="dk1"/>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chemeClr val="dk1"/>
              </a:buClr>
              <a:buSzPts val="1150"/>
              <a:buFont typeface="Helvetica Neue"/>
              <a:buAutoNum type="arabicPeriod"/>
            </a:pPr>
            <a:r>
              <a:rPr lang="en" sz="1150">
                <a:solidFill>
                  <a:schemeClr val="dk1"/>
                </a:solidFill>
                <a:latin typeface="Helvetica Neue"/>
                <a:ea typeface="Helvetica Neue"/>
                <a:cs typeface="Helvetica Neue"/>
                <a:sym typeface="Helvetica Neue"/>
              </a:rPr>
              <a:t>After you submit the application, you’ll get an email with confirming your application was received along with next steps...</a:t>
            </a:r>
            <a:r>
              <a:rPr b="1" lang="en" sz="1150">
                <a:solidFill>
                  <a:schemeClr val="dk1"/>
                </a:solidFill>
                <a:latin typeface="Helvetica Neue"/>
                <a:ea typeface="Helvetica Neue"/>
                <a:cs typeface="Helvetica Neue"/>
                <a:sym typeface="Helvetica Neue"/>
              </a:rPr>
              <a:t>a prework project.</a:t>
            </a:r>
            <a:endParaRPr b="1" sz="115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c1407d502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c1407d502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c1407d502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c1407d502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c1407d502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c1407d502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The next step is to get working on your first project whcih we refer to as </a:t>
            </a:r>
            <a:r>
              <a:rPr b="1" lang="en">
                <a:solidFill>
                  <a:schemeClr val="dk1"/>
                </a:solidFill>
              </a:rPr>
              <a:t>prework.</a:t>
            </a:r>
            <a:endParaRPr b="1">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Once your application is submitted, you should have received an email which includes a link to the </a:t>
            </a:r>
            <a:r>
              <a:rPr b="1" lang="en">
                <a:solidFill>
                  <a:schemeClr val="dk1"/>
                </a:solidFill>
              </a:rPr>
              <a:t>prework</a:t>
            </a:r>
            <a:endParaRPr b="1">
              <a:solidFill>
                <a:schemeClr val="dk1"/>
              </a:solidFill>
            </a:endParaRPr>
          </a:p>
          <a:p>
            <a:pPr indent="-298450" lvl="1" marL="914400" rtl="0" algn="l">
              <a:spcBef>
                <a:spcPts val="0"/>
              </a:spcBef>
              <a:spcAft>
                <a:spcPts val="0"/>
              </a:spcAft>
              <a:buClr>
                <a:schemeClr val="dk1"/>
              </a:buClr>
              <a:buSzPts val="1100"/>
              <a:buAutoNum type="alphaLcPeriod"/>
            </a:pPr>
            <a:r>
              <a:rPr b="1" lang="en">
                <a:solidFill>
                  <a:schemeClr val="dk1"/>
                </a:solidFill>
              </a:rPr>
              <a:t>Here are the direct links to the prework instructions:</a:t>
            </a:r>
            <a:endParaRPr b="1">
              <a:solidFill>
                <a:schemeClr val="dk1"/>
              </a:solidFill>
            </a:endParaRPr>
          </a:p>
          <a:p>
            <a:pPr indent="-298450" lvl="2" marL="1371600" rtl="0" algn="l">
              <a:spcBef>
                <a:spcPts val="0"/>
              </a:spcBef>
              <a:spcAft>
                <a:spcPts val="0"/>
              </a:spcAft>
              <a:buClr>
                <a:schemeClr val="dk1"/>
              </a:buClr>
              <a:buSzPts val="1100"/>
              <a:buAutoNum type="romanLcPeriod"/>
            </a:pPr>
            <a:r>
              <a:rPr b="1" lang="en">
                <a:solidFill>
                  <a:schemeClr val="dk1"/>
                </a:solidFill>
              </a:rPr>
              <a:t>iOS: </a:t>
            </a:r>
            <a:r>
              <a:rPr b="1" lang="en" u="sng">
                <a:solidFill>
                  <a:schemeClr val="hlink"/>
                </a:solidFill>
                <a:hlinkClick r:id="rId2"/>
              </a:rPr>
              <a:t>courses.codepath.com/snippets/ios_university/prework</a:t>
            </a:r>
            <a:endParaRPr b="1">
              <a:solidFill>
                <a:schemeClr val="dk1"/>
              </a:solidFill>
            </a:endParaRPr>
          </a:p>
          <a:p>
            <a:pPr indent="-298450" lvl="2" marL="1371600" rtl="0" algn="l">
              <a:spcBef>
                <a:spcPts val="0"/>
              </a:spcBef>
              <a:spcAft>
                <a:spcPts val="0"/>
              </a:spcAft>
              <a:buClr>
                <a:schemeClr val="dk1"/>
              </a:buClr>
              <a:buSzPts val="1100"/>
              <a:buAutoNum type="romanLcPeriod"/>
            </a:pPr>
            <a:r>
              <a:rPr b="1" lang="en">
                <a:solidFill>
                  <a:schemeClr val="dk1"/>
                </a:solidFill>
              </a:rPr>
              <a:t>Android: </a:t>
            </a:r>
            <a:r>
              <a:rPr b="1" lang="en" u="sng">
                <a:solidFill>
                  <a:schemeClr val="hlink"/>
                </a:solidFill>
                <a:hlinkClick r:id="rId3"/>
              </a:rPr>
              <a:t>courses.codepath.com/snippets/android_university/prework</a:t>
            </a:r>
            <a:endParaRPr b="1">
              <a:solidFill>
                <a:schemeClr val="dk1"/>
              </a:solidFill>
            </a:endParaRPr>
          </a:p>
          <a:p>
            <a:pPr indent="-301625" lvl="0" marL="457200" rtl="0" algn="l">
              <a:lnSpc>
                <a:spcPct val="115000"/>
              </a:lnSpc>
              <a:spcBef>
                <a:spcPts val="0"/>
              </a:spcBef>
              <a:spcAft>
                <a:spcPts val="0"/>
              </a:spcAft>
              <a:buClr>
                <a:schemeClr val="dk1"/>
              </a:buClr>
              <a:buSzPts val="1150"/>
              <a:buFont typeface="Helvetica Neue"/>
              <a:buAutoNum type="arabicPeriod"/>
            </a:pPr>
            <a:r>
              <a:rPr lang="en" sz="1150">
                <a:solidFill>
                  <a:schemeClr val="dk1"/>
                </a:solidFill>
                <a:latin typeface="Helvetica Neue"/>
                <a:ea typeface="Helvetica Neue"/>
                <a:cs typeface="Helvetica Neue"/>
                <a:sym typeface="Helvetica Neue"/>
              </a:rPr>
              <a:t>If you’re installing Xcode (iOS) or Android Studio (Android) for the first time, it’s going to take some time as it’s a 4GB or so application.</a:t>
            </a:r>
            <a:endParaRPr sz="1150">
              <a:solidFill>
                <a:schemeClr val="dk1"/>
              </a:solidFill>
              <a:latin typeface="Helvetica Neue"/>
              <a:ea typeface="Helvetica Neue"/>
              <a:cs typeface="Helvetica Neue"/>
              <a:sym typeface="Helvetica Neue"/>
            </a:endParaRPr>
          </a:p>
          <a:p>
            <a:pPr indent="-301625" lvl="1" marL="914400" rtl="0" algn="l">
              <a:lnSpc>
                <a:spcPct val="115000"/>
              </a:lnSpc>
              <a:spcBef>
                <a:spcPts val="0"/>
              </a:spcBef>
              <a:spcAft>
                <a:spcPts val="0"/>
              </a:spcAft>
              <a:buClr>
                <a:schemeClr val="dk1"/>
              </a:buClr>
              <a:buSzPts val="1150"/>
              <a:buFont typeface="Helvetica Neue"/>
              <a:buAutoNum type="alphaLcPeriod"/>
            </a:pPr>
            <a:r>
              <a:rPr b="1" lang="en" sz="1150">
                <a:solidFill>
                  <a:schemeClr val="dk1"/>
                </a:solidFill>
                <a:latin typeface="Helvetica Neue"/>
                <a:ea typeface="Helvetica Neue"/>
                <a:cs typeface="Helvetica Neue"/>
                <a:sym typeface="Helvetica Neue"/>
              </a:rPr>
              <a:t>ANDROID NOTE: </a:t>
            </a:r>
            <a:r>
              <a:rPr lang="en" sz="1150">
                <a:solidFill>
                  <a:schemeClr val="dk1"/>
                </a:solidFill>
                <a:latin typeface="Helvetica Neue"/>
                <a:ea typeface="Helvetica Neue"/>
                <a:cs typeface="Helvetica Neue"/>
                <a:sym typeface="Helvetica Neue"/>
              </a:rPr>
              <a:t>Students should expect to spend a decent amount of time setting up and configuring Android studio after the download is complete.</a:t>
            </a:r>
            <a:endParaRPr sz="1150">
              <a:solidFill>
                <a:schemeClr val="dk1"/>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chemeClr val="dk1"/>
              </a:buClr>
              <a:buSzPts val="1150"/>
              <a:buFont typeface="Helvetica Neue"/>
              <a:buAutoNum type="arabicPeriod"/>
            </a:pPr>
            <a:r>
              <a:rPr b="1" lang="en" sz="1150">
                <a:solidFill>
                  <a:schemeClr val="dk1"/>
                </a:solidFill>
                <a:latin typeface="Helvetica Neue"/>
                <a:ea typeface="Helvetica Neue"/>
                <a:cs typeface="Helvetica Neue"/>
                <a:sym typeface="Helvetica Neue"/>
              </a:rPr>
              <a:t>PREWORK DEADLINE: Midnight before your first clas the following week.</a:t>
            </a:r>
            <a:endParaRPr b="1" sz="1150">
              <a:solidFill>
                <a:schemeClr val="dk1"/>
              </a:solidFill>
              <a:latin typeface="Helvetica Neue"/>
              <a:ea typeface="Helvetica Neue"/>
              <a:cs typeface="Helvetica Neue"/>
              <a:sym typeface="Helvetica Neue"/>
            </a:endParaRPr>
          </a:p>
          <a:p>
            <a:pPr indent="-301625" lvl="1" marL="914400" rtl="0" algn="l">
              <a:lnSpc>
                <a:spcPct val="115000"/>
              </a:lnSpc>
              <a:spcBef>
                <a:spcPts val="0"/>
              </a:spcBef>
              <a:spcAft>
                <a:spcPts val="0"/>
              </a:spcAft>
              <a:buClr>
                <a:schemeClr val="dk1"/>
              </a:buClr>
              <a:buSzPts val="1150"/>
              <a:buFont typeface="Helvetica Neue"/>
              <a:buAutoNum type="alphaLcPeriod"/>
            </a:pPr>
            <a:r>
              <a:rPr lang="en" sz="1150">
                <a:solidFill>
                  <a:schemeClr val="dk1"/>
                </a:solidFill>
                <a:latin typeface="Helvetica Neue"/>
                <a:ea typeface="Helvetica Neue"/>
                <a:cs typeface="Helvetica Neue"/>
                <a:sym typeface="Helvetica Neue"/>
              </a:rPr>
              <a:t>Submission instructions can be found on the prework instructions page (linked above)</a:t>
            </a:r>
            <a:endParaRPr sz="1150">
              <a:solidFill>
                <a:schemeClr val="dk1"/>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chemeClr val="dk1"/>
              </a:buClr>
              <a:buSzPts val="1150"/>
              <a:buFont typeface="Helvetica Neue"/>
              <a:buAutoNum type="arabicPeriod"/>
            </a:pPr>
            <a:r>
              <a:rPr lang="en" sz="1150">
                <a:solidFill>
                  <a:schemeClr val="dk1"/>
                </a:solidFill>
                <a:latin typeface="Helvetica Neue"/>
                <a:ea typeface="Helvetica Neue"/>
                <a:cs typeface="Helvetica Neue"/>
                <a:sym typeface="Helvetica Neue"/>
              </a:rPr>
              <a:t>We’ll spend the majority of the next session this week working on the prework in-class.</a:t>
            </a:r>
            <a:endParaRPr sz="115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c1407d502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c1407d502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d365a91b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d365a91b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c1407d502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c1407d502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c1407d502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c1407d502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TECH FELLOW NOTE: Fill out this slide with your picture and info. Feel free to be creative with your pic and info. The goal is to help the class get to know you!</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c1407d502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c1407d502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TECH FELLOW NOTE: Fill out this slide with your picture and info. Feel free to be creative with your pic and info. The goal is to help the class get to know you!</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c1407d502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c1407d502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c1407d502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c1407d502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Codepath Alumni services: guaranteed interviews as long as you complete the course and coding assesment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c1407d502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c1407d502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c1407d502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c1407d502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This is a </a:t>
            </a:r>
            <a:r>
              <a:rPr b="1" lang="en"/>
              <a:t>15 week, semester long</a:t>
            </a:r>
            <a:r>
              <a:rPr lang="en"/>
              <a:t> course</a:t>
            </a:r>
            <a:endParaRPr/>
          </a:p>
          <a:p>
            <a:pPr indent="-298450" lvl="1" marL="914400" rtl="0" algn="l">
              <a:spcBef>
                <a:spcPts val="0"/>
              </a:spcBef>
              <a:spcAft>
                <a:spcPts val="0"/>
              </a:spcAft>
              <a:buSzPts val="1100"/>
              <a:buAutoNum type="alphaLcPeriod"/>
            </a:pPr>
            <a:r>
              <a:rPr b="1" lang="en"/>
              <a:t>TF NOTE:</a:t>
            </a:r>
            <a:r>
              <a:rPr lang="en"/>
              <a:t> If your semester is longer or shorter than 15 weeks, the course will compress or extend to fit your semester duration.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p:cSld name="CUSTOM_3">
    <p:spTree>
      <p:nvGrpSpPr>
        <p:cNvPr id="50" name="Shape 50"/>
        <p:cNvGrpSpPr/>
        <p:nvPr/>
      </p:nvGrpSpPr>
      <p:grpSpPr>
        <a:xfrm>
          <a:off x="0" y="0"/>
          <a:ext cx="0" cy="0"/>
          <a:chOff x="0" y="0"/>
          <a:chExt cx="0" cy="0"/>
        </a:xfrm>
      </p:grpSpPr>
      <p:sp>
        <p:nvSpPr>
          <p:cNvPr id="51" name="Google Shape;51;p13"/>
          <p:cNvSpPr txBox="1"/>
          <p:nvPr>
            <p:ph type="title"/>
          </p:nvPr>
        </p:nvSpPr>
        <p:spPr>
          <a:xfrm>
            <a:off x="311700" y="216425"/>
            <a:ext cx="8520600" cy="572700"/>
          </a:xfrm>
          <a:prstGeom prst="rect">
            <a:avLst/>
          </a:prstGeom>
        </p:spPr>
        <p:txBody>
          <a:bodyPr anchorCtr="0" anchor="t" bIns="91425" lIns="91425" spcFirstLastPara="1" rIns="91425" wrap="square" tIns="91425"/>
          <a:lstStyle>
            <a:lvl1pPr lvl="0" rtl="0">
              <a:spcBef>
                <a:spcPts val="0"/>
              </a:spcBef>
              <a:spcAft>
                <a:spcPts val="0"/>
              </a:spcAft>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 name="Google Shape;52;p13"/>
          <p:cNvCxnSpPr/>
          <p:nvPr/>
        </p:nvCxnSpPr>
        <p:spPr>
          <a:xfrm>
            <a:off x="420450" y="902700"/>
            <a:ext cx="8303100" cy="0"/>
          </a:xfrm>
          <a:prstGeom prst="straightConnector1">
            <a:avLst/>
          </a:prstGeom>
          <a:noFill/>
          <a:ln cap="flat" cmpd="sng" w="9525">
            <a:solidFill>
              <a:schemeClr val="dk2"/>
            </a:solidFill>
            <a:prstDash val="solid"/>
            <a:round/>
            <a:headEnd len="med" w="med" type="none"/>
            <a:tailEnd len="med" w="med" type="none"/>
          </a:ln>
        </p:spPr>
      </p:cxnSp>
      <p:sp>
        <p:nvSpPr>
          <p:cNvPr id="53" name="Google Shape;53;p13"/>
          <p:cNvSpPr txBox="1"/>
          <p:nvPr>
            <p:ph idx="1" type="body"/>
          </p:nvPr>
        </p:nvSpPr>
        <p:spPr>
          <a:xfrm>
            <a:off x="311700" y="1175025"/>
            <a:ext cx="8411700" cy="38166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8"/>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20"/>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2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1" name="Shape 81"/>
        <p:cNvGrpSpPr/>
        <p:nvPr/>
      </p:nvGrpSpPr>
      <p:grpSpPr>
        <a:xfrm>
          <a:off x="0" y="0"/>
          <a:ext cx="0" cy="0"/>
          <a:chOff x="0" y="0"/>
          <a:chExt cx="0" cy="0"/>
        </a:xfrm>
      </p:grpSpPr>
      <p:sp>
        <p:nvSpPr>
          <p:cNvPr id="82" name="Google Shape;82;p21"/>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2"/>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2"/>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3"/>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2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6" name="Google Shape;9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7" name="Shape 97"/>
        <p:cNvGrpSpPr/>
        <p:nvPr/>
      </p:nvGrpSpPr>
      <p:grpSpPr>
        <a:xfrm>
          <a:off x="0" y="0"/>
          <a:ext cx="0" cy="0"/>
          <a:chOff x="0" y="0"/>
          <a:chExt cx="0" cy="0"/>
        </a:xfrm>
      </p:grpSpPr>
      <p:sp>
        <p:nvSpPr>
          <p:cNvPr id="98" name="Google Shape;9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p:cSld name="CUSTOM_3">
    <p:spTree>
      <p:nvGrpSpPr>
        <p:cNvPr id="99" name="Shape 99"/>
        <p:cNvGrpSpPr/>
        <p:nvPr/>
      </p:nvGrpSpPr>
      <p:grpSpPr>
        <a:xfrm>
          <a:off x="0" y="0"/>
          <a:ext cx="0" cy="0"/>
          <a:chOff x="0" y="0"/>
          <a:chExt cx="0" cy="0"/>
        </a:xfrm>
      </p:grpSpPr>
      <p:sp>
        <p:nvSpPr>
          <p:cNvPr id="100" name="Google Shape;100;p26"/>
          <p:cNvSpPr txBox="1"/>
          <p:nvPr>
            <p:ph type="title"/>
          </p:nvPr>
        </p:nvSpPr>
        <p:spPr>
          <a:xfrm>
            <a:off x="311700" y="216425"/>
            <a:ext cx="8520600" cy="572700"/>
          </a:xfrm>
          <a:prstGeom prst="rect">
            <a:avLst/>
          </a:prstGeom>
        </p:spPr>
        <p:txBody>
          <a:bodyPr anchorCtr="0" anchor="t" bIns="91425" lIns="91425" spcFirstLastPara="1" rIns="91425" wrap="square" tIns="91425"/>
          <a:lstStyle>
            <a:lvl1pPr lvl="0" rtl="0">
              <a:spcBef>
                <a:spcPts val="0"/>
              </a:spcBef>
              <a:spcAft>
                <a:spcPts val="0"/>
              </a:spcAft>
              <a:buNone/>
              <a:defRPr>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 name="Google Shape;101;p26"/>
          <p:cNvCxnSpPr/>
          <p:nvPr/>
        </p:nvCxnSpPr>
        <p:spPr>
          <a:xfrm>
            <a:off x="420450" y="902700"/>
            <a:ext cx="8303100" cy="0"/>
          </a:xfrm>
          <a:prstGeom prst="straightConnector1">
            <a:avLst/>
          </a:prstGeom>
          <a:noFill/>
          <a:ln cap="flat" cmpd="sng" w="9525">
            <a:solidFill>
              <a:schemeClr val="dk2"/>
            </a:solidFill>
            <a:prstDash val="solid"/>
            <a:round/>
            <a:headEnd len="med" w="med" type="none"/>
            <a:tailEnd len="med" w="med" type="none"/>
          </a:ln>
        </p:spPr>
      </p:cxnSp>
      <p:pic>
        <p:nvPicPr>
          <p:cNvPr descr="survery_monkey_logo.gif" id="102" name="Google Shape;102;p26"/>
          <p:cNvPicPr preferRelativeResize="0"/>
          <p:nvPr/>
        </p:nvPicPr>
        <p:blipFill>
          <a:blip r:embed="rId2">
            <a:alphaModFix/>
          </a:blip>
          <a:stretch>
            <a:fillRect/>
          </a:stretch>
        </p:blipFill>
        <p:spPr>
          <a:xfrm>
            <a:off x="8200306" y="216425"/>
            <a:ext cx="659869" cy="659875"/>
          </a:xfrm>
          <a:prstGeom prst="rect">
            <a:avLst/>
          </a:prstGeom>
          <a:noFill/>
          <a:ln>
            <a:noFill/>
          </a:ln>
        </p:spPr>
      </p:pic>
      <p:sp>
        <p:nvSpPr>
          <p:cNvPr id="103" name="Google Shape;103;p26"/>
          <p:cNvSpPr txBox="1"/>
          <p:nvPr>
            <p:ph idx="1" type="body"/>
          </p:nvPr>
        </p:nvSpPr>
        <p:spPr>
          <a:xfrm>
            <a:off x="311700" y="1175025"/>
            <a:ext cx="8411700" cy="38166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s">
  <p:cSld name="BLANK_1">
    <p:spTree>
      <p:nvGrpSpPr>
        <p:cNvPr id="104" name="Shape 104"/>
        <p:cNvGrpSpPr/>
        <p:nvPr/>
      </p:nvGrpSpPr>
      <p:grpSpPr>
        <a:xfrm>
          <a:off x="0" y="0"/>
          <a:ext cx="0" cy="0"/>
          <a:chOff x="0" y="0"/>
          <a:chExt cx="0" cy="0"/>
        </a:xfrm>
      </p:grpSpPr>
      <p:sp>
        <p:nvSpPr>
          <p:cNvPr id="105" name="Google Shape;105;p2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06" name="Google Shape;106;p27"/>
          <p:cNvCxnSpPr/>
          <p:nvPr/>
        </p:nvCxnSpPr>
        <p:spPr>
          <a:xfrm>
            <a:off x="903825" y="-5944"/>
            <a:ext cx="0" cy="5149500"/>
          </a:xfrm>
          <a:prstGeom prst="straightConnector1">
            <a:avLst/>
          </a:prstGeom>
          <a:noFill/>
          <a:ln cap="flat" cmpd="sng" w="9525">
            <a:solidFill>
              <a:srgbClr val="999FA9"/>
            </a:solidFill>
            <a:prstDash val="solid"/>
            <a:round/>
            <a:headEnd len="med" w="med" type="none"/>
            <a:tailEnd len="med" w="med" type="none"/>
          </a:ln>
        </p:spPr>
      </p:cxnSp>
      <p:sp>
        <p:nvSpPr>
          <p:cNvPr id="107" name="Google Shape;107;p27"/>
          <p:cNvSpPr/>
          <p:nvPr/>
        </p:nvSpPr>
        <p:spPr>
          <a:xfrm>
            <a:off x="493600" y="2264138"/>
            <a:ext cx="820200" cy="615000"/>
          </a:xfrm>
          <a:prstGeom prst="ellipse">
            <a:avLst/>
          </a:prstGeom>
          <a:solidFill>
            <a:srgbClr val="FFFFFF"/>
          </a:solidFill>
          <a:ln cap="flat" cmpd="sng" w="9525">
            <a:solidFill>
              <a:srgbClr val="999F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7"/>
          <p:cNvSpPr txBox="1"/>
          <p:nvPr/>
        </p:nvSpPr>
        <p:spPr>
          <a:xfrm>
            <a:off x="208000" y="2398329"/>
            <a:ext cx="1306200" cy="65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6EC396"/>
                </a:solidFill>
                <a:latin typeface="Helvetica Neue"/>
                <a:ea typeface="Helvetica Neue"/>
                <a:cs typeface="Helvetica Neue"/>
                <a:sym typeface="Helvetica Neue"/>
              </a:rPr>
              <a:t>“</a:t>
            </a:r>
            <a:endParaRPr sz="6000">
              <a:solidFill>
                <a:srgbClr val="6EC396"/>
              </a:solidFill>
              <a:latin typeface="Helvetica Neue"/>
              <a:ea typeface="Helvetica Neue"/>
              <a:cs typeface="Helvetica Neue"/>
              <a:sym typeface="Helvetica Neue"/>
            </a:endParaRPr>
          </a:p>
        </p:txBody>
      </p:sp>
      <p:sp>
        <p:nvSpPr>
          <p:cNvPr id="109" name="Google Shape;109;p27"/>
          <p:cNvSpPr txBox="1"/>
          <p:nvPr>
            <p:ph idx="1" type="body"/>
          </p:nvPr>
        </p:nvSpPr>
        <p:spPr>
          <a:xfrm>
            <a:off x="1514200" y="1255925"/>
            <a:ext cx="7328700" cy="2938500"/>
          </a:xfrm>
          <a:prstGeom prst="rect">
            <a:avLst/>
          </a:prstGeom>
        </p:spPr>
        <p:txBody>
          <a:bodyPr anchorCtr="0" anchor="ctr" bIns="91425" lIns="91425" spcFirstLastPara="1" rIns="91425" wrap="square" tIns="91425"/>
          <a:lstStyle>
            <a:lvl1pPr indent="-381000" lvl="0" marL="457200" rtl="0" algn="ctr">
              <a:spcBef>
                <a:spcPts val="0"/>
              </a:spcBef>
              <a:spcAft>
                <a:spcPts val="0"/>
              </a:spcAft>
              <a:buSzPts val="2400"/>
              <a:buChar char="●"/>
              <a:defRPr i="1" sz="2400"/>
            </a:lvl1pPr>
            <a:lvl2pPr indent="-317500" lvl="1" marL="914400" rtl="0" algn="ctr">
              <a:spcBef>
                <a:spcPts val="1600"/>
              </a:spcBef>
              <a:spcAft>
                <a:spcPts val="0"/>
              </a:spcAft>
              <a:buSzPts val="1400"/>
              <a:buChar char="○"/>
              <a:defRPr i="1"/>
            </a:lvl2pPr>
            <a:lvl3pPr indent="-317500" lvl="2" marL="1371600" rtl="0" algn="ctr">
              <a:spcBef>
                <a:spcPts val="1600"/>
              </a:spcBef>
              <a:spcAft>
                <a:spcPts val="0"/>
              </a:spcAft>
              <a:buSzPts val="1400"/>
              <a:buChar char="■"/>
              <a:defRPr i="1"/>
            </a:lvl3pPr>
            <a:lvl4pPr indent="-317500" lvl="3" marL="1828800" rtl="0" algn="ctr">
              <a:spcBef>
                <a:spcPts val="1600"/>
              </a:spcBef>
              <a:spcAft>
                <a:spcPts val="0"/>
              </a:spcAft>
              <a:buSzPts val="1400"/>
              <a:buChar char="●"/>
              <a:defRPr i="1"/>
            </a:lvl4pPr>
            <a:lvl5pPr indent="-317500" lvl="4" marL="2286000" rtl="0" algn="ctr">
              <a:spcBef>
                <a:spcPts val="1600"/>
              </a:spcBef>
              <a:spcAft>
                <a:spcPts val="0"/>
              </a:spcAft>
              <a:buSzPts val="1400"/>
              <a:buChar char="○"/>
              <a:defRPr i="1"/>
            </a:lvl5pPr>
            <a:lvl6pPr indent="-317500" lvl="5" marL="2743200" rtl="0" algn="ctr">
              <a:spcBef>
                <a:spcPts val="1600"/>
              </a:spcBef>
              <a:spcAft>
                <a:spcPts val="0"/>
              </a:spcAft>
              <a:buSzPts val="1400"/>
              <a:buChar char="■"/>
              <a:defRPr i="1"/>
            </a:lvl6pPr>
            <a:lvl7pPr indent="-317500" lvl="6" marL="3200400" rtl="0" algn="ctr">
              <a:spcBef>
                <a:spcPts val="1600"/>
              </a:spcBef>
              <a:spcAft>
                <a:spcPts val="0"/>
              </a:spcAft>
              <a:buSzPts val="1400"/>
              <a:buChar char="●"/>
              <a:defRPr i="1"/>
            </a:lvl7pPr>
            <a:lvl8pPr indent="-317500" lvl="7" marL="3657600" rtl="0" algn="ctr">
              <a:spcBef>
                <a:spcPts val="1600"/>
              </a:spcBef>
              <a:spcAft>
                <a:spcPts val="0"/>
              </a:spcAft>
              <a:buSzPts val="1400"/>
              <a:buChar char="○"/>
              <a:defRPr i="1"/>
            </a:lvl8pPr>
            <a:lvl9pPr indent="-317500" lvl="8" marL="4114800" rtl="0" algn="ctr">
              <a:spcBef>
                <a:spcPts val="1600"/>
              </a:spcBef>
              <a:spcAft>
                <a:spcPts val="1600"/>
              </a:spcAft>
              <a:buSzPts val="1400"/>
              <a:buChar char="■"/>
              <a:defRPr i="1"/>
            </a:lvl9pPr>
          </a:lstStyle>
          <a:p/>
        </p:txBody>
      </p:sp>
      <p:sp>
        <p:nvSpPr>
          <p:cNvPr id="110" name="Google Shape;110;p27"/>
          <p:cNvSpPr txBox="1"/>
          <p:nvPr>
            <p:ph idx="2" type="subTitle"/>
          </p:nvPr>
        </p:nvSpPr>
        <p:spPr>
          <a:xfrm>
            <a:off x="1514200" y="4513600"/>
            <a:ext cx="7328700" cy="561000"/>
          </a:xfrm>
          <a:prstGeom prst="rect">
            <a:avLst/>
          </a:prstGeom>
        </p:spPr>
        <p:txBody>
          <a:bodyPr anchorCtr="0" anchor="t" bIns="91425" lIns="91425" spcFirstLastPara="1" rIns="91425" wrap="square" tIns="91425"/>
          <a:lstStyle>
            <a:lvl1pPr lvl="0" rtl="0">
              <a:spcBef>
                <a:spcPts val="0"/>
              </a:spcBef>
              <a:spcAft>
                <a:spcPts val="0"/>
              </a:spcAft>
              <a:buNone/>
              <a:defRPr i="1">
                <a:latin typeface="Helvetica Neue"/>
                <a:ea typeface="Helvetica Neue"/>
                <a:cs typeface="Helvetica Neue"/>
                <a:sym typeface="Helvetica Neu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gif"/><Relationship Id="rId4" Type="http://schemas.openxmlformats.org/officeDocument/2006/relationships/image" Target="../media/image19.gif"/><Relationship Id="rId5" Type="http://schemas.openxmlformats.org/officeDocument/2006/relationships/image" Target="../media/image2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2.jpg"/><Relationship Id="rId5" Type="http://schemas.openxmlformats.org/officeDocument/2006/relationships/image" Target="../media/image11.jpg"/><Relationship Id="rId6"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www.youtube.com/watch?v=Ki44VwD2PX8" TargetMode="Externa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courses.codepath.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codepath.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QAWNiJ3zNWI" TargetMode="Externa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8"/>
          <p:cNvPicPr preferRelativeResize="0"/>
          <p:nvPr/>
        </p:nvPicPr>
        <p:blipFill rotWithShape="1">
          <a:blip r:embed="rId3">
            <a:alphaModFix/>
          </a:blip>
          <a:srcRect b="2131" l="0" r="724" t="18332"/>
          <a:stretch/>
        </p:blipFill>
        <p:spPr>
          <a:xfrm>
            <a:off x="0" y="0"/>
            <a:ext cx="9144001" cy="5143500"/>
          </a:xfrm>
          <a:prstGeom prst="rect">
            <a:avLst/>
          </a:prstGeom>
          <a:noFill/>
          <a:ln>
            <a:noFill/>
          </a:ln>
        </p:spPr>
      </p:pic>
      <p:pic>
        <p:nvPicPr>
          <p:cNvPr id="116" name="Google Shape;116;p28"/>
          <p:cNvPicPr preferRelativeResize="0"/>
          <p:nvPr/>
        </p:nvPicPr>
        <p:blipFill>
          <a:blip r:embed="rId4">
            <a:alphaModFix/>
          </a:blip>
          <a:stretch>
            <a:fillRect/>
          </a:stretch>
        </p:blipFill>
        <p:spPr>
          <a:xfrm>
            <a:off x="0" y="0"/>
            <a:ext cx="9144000" cy="5143500"/>
          </a:xfrm>
          <a:prstGeom prst="rect">
            <a:avLst/>
          </a:prstGeom>
          <a:noFill/>
          <a:ln>
            <a:noFill/>
          </a:ln>
        </p:spPr>
      </p:pic>
      <p:sp>
        <p:nvSpPr>
          <p:cNvPr id="117" name="Google Shape;117;p28"/>
          <p:cNvSpPr/>
          <p:nvPr/>
        </p:nvSpPr>
        <p:spPr>
          <a:xfrm>
            <a:off x="0" y="1552650"/>
            <a:ext cx="9153600" cy="203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28"/>
          <p:cNvPicPr preferRelativeResize="0"/>
          <p:nvPr/>
        </p:nvPicPr>
        <p:blipFill>
          <a:blip r:embed="rId5">
            <a:alphaModFix/>
          </a:blip>
          <a:stretch>
            <a:fillRect/>
          </a:stretch>
        </p:blipFill>
        <p:spPr>
          <a:xfrm>
            <a:off x="1476375" y="2034632"/>
            <a:ext cx="6191251" cy="545492"/>
          </a:xfrm>
          <a:prstGeom prst="rect">
            <a:avLst/>
          </a:prstGeom>
          <a:noFill/>
          <a:ln>
            <a:noFill/>
          </a:ln>
        </p:spPr>
      </p:pic>
      <p:sp>
        <p:nvSpPr>
          <p:cNvPr id="119" name="Google Shape;119;p28"/>
          <p:cNvSpPr txBox="1"/>
          <p:nvPr/>
        </p:nvSpPr>
        <p:spPr>
          <a:xfrm>
            <a:off x="0" y="2646807"/>
            <a:ext cx="9144000" cy="7833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2400">
                <a:solidFill>
                  <a:srgbClr val="595959"/>
                </a:solidFill>
                <a:latin typeface="Montserrat Light"/>
                <a:ea typeface="Montserrat Light"/>
                <a:cs typeface="Montserrat Light"/>
                <a:sym typeface="Montserrat Light"/>
              </a:rPr>
              <a:t>Learn. Build. Teach. </a:t>
            </a:r>
            <a:r>
              <a:rPr b="1" lang="en" sz="2400">
                <a:solidFill>
                  <a:srgbClr val="595959"/>
                </a:solidFill>
                <a:latin typeface="Montserrat"/>
                <a:ea typeface="Montserrat"/>
                <a:cs typeface="Montserrat"/>
                <a:sym typeface="Montserrat"/>
              </a:rPr>
              <a:t>Change the World.</a:t>
            </a:r>
            <a:endParaRPr b="1" sz="2400">
              <a:solidFill>
                <a:srgbClr val="59595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Timeline - Units</a:t>
            </a:r>
            <a:endParaRPr/>
          </a:p>
        </p:txBody>
      </p:sp>
      <p:sp>
        <p:nvSpPr>
          <p:cNvPr id="197" name="Google Shape;197;p37"/>
          <p:cNvSpPr txBox="1"/>
          <p:nvPr/>
        </p:nvSpPr>
        <p:spPr>
          <a:xfrm>
            <a:off x="3031650" y="1619075"/>
            <a:ext cx="3080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15 Units (0-14)</a:t>
            </a:r>
            <a:endParaRPr sz="2400">
              <a:latin typeface="Helvetica Neue Light"/>
              <a:ea typeface="Helvetica Neue Light"/>
              <a:cs typeface="Helvetica Neue Light"/>
              <a:sym typeface="Helvetica Neue Light"/>
            </a:endParaRPr>
          </a:p>
        </p:txBody>
      </p:sp>
      <p:sp>
        <p:nvSpPr>
          <p:cNvPr id="198" name="Google Shape;198;p37"/>
          <p:cNvSpPr/>
          <p:nvPr/>
        </p:nvSpPr>
        <p:spPr>
          <a:xfrm flipH="1">
            <a:off x="8198833"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14</a:t>
            </a:r>
            <a:endParaRPr b="1" sz="1800">
              <a:latin typeface="Helvetica Neue"/>
              <a:ea typeface="Helvetica Neue"/>
              <a:cs typeface="Helvetica Neue"/>
              <a:sym typeface="Helvetica Neue"/>
            </a:endParaRPr>
          </a:p>
        </p:txBody>
      </p:sp>
      <p:sp>
        <p:nvSpPr>
          <p:cNvPr id="199" name="Google Shape;199;p37"/>
          <p:cNvSpPr/>
          <p:nvPr/>
        </p:nvSpPr>
        <p:spPr>
          <a:xfrm flipH="1">
            <a:off x="7626117"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13</a:t>
            </a:r>
            <a:endParaRPr b="1" sz="1800">
              <a:latin typeface="Helvetica Neue"/>
              <a:ea typeface="Helvetica Neue"/>
              <a:cs typeface="Helvetica Neue"/>
              <a:sym typeface="Helvetica Neue"/>
            </a:endParaRPr>
          </a:p>
        </p:txBody>
      </p:sp>
      <p:sp>
        <p:nvSpPr>
          <p:cNvPr id="200" name="Google Shape;200;p37"/>
          <p:cNvSpPr/>
          <p:nvPr/>
        </p:nvSpPr>
        <p:spPr>
          <a:xfrm flipH="1">
            <a:off x="7053402"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12</a:t>
            </a:r>
            <a:endParaRPr b="1" sz="1800">
              <a:latin typeface="Helvetica Neue"/>
              <a:ea typeface="Helvetica Neue"/>
              <a:cs typeface="Helvetica Neue"/>
              <a:sym typeface="Helvetica Neue"/>
            </a:endParaRPr>
          </a:p>
        </p:txBody>
      </p:sp>
      <p:sp>
        <p:nvSpPr>
          <p:cNvPr id="201" name="Google Shape;201;p37"/>
          <p:cNvSpPr/>
          <p:nvPr/>
        </p:nvSpPr>
        <p:spPr>
          <a:xfrm flipH="1">
            <a:off x="6480686"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11</a:t>
            </a:r>
            <a:endParaRPr b="1" sz="1800">
              <a:latin typeface="Helvetica Neue"/>
              <a:ea typeface="Helvetica Neue"/>
              <a:cs typeface="Helvetica Neue"/>
              <a:sym typeface="Helvetica Neue"/>
            </a:endParaRPr>
          </a:p>
        </p:txBody>
      </p:sp>
      <p:sp>
        <p:nvSpPr>
          <p:cNvPr id="202" name="Google Shape;202;p37"/>
          <p:cNvSpPr/>
          <p:nvPr/>
        </p:nvSpPr>
        <p:spPr>
          <a:xfrm flipH="1">
            <a:off x="5907970"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10</a:t>
            </a:r>
            <a:endParaRPr b="1" sz="1800">
              <a:latin typeface="Helvetica Neue"/>
              <a:ea typeface="Helvetica Neue"/>
              <a:cs typeface="Helvetica Neue"/>
              <a:sym typeface="Helvetica Neue"/>
            </a:endParaRPr>
          </a:p>
        </p:txBody>
      </p:sp>
      <p:sp>
        <p:nvSpPr>
          <p:cNvPr id="203" name="Google Shape;203;p37"/>
          <p:cNvSpPr/>
          <p:nvPr/>
        </p:nvSpPr>
        <p:spPr>
          <a:xfrm flipH="1">
            <a:off x="5335254"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9</a:t>
            </a:r>
            <a:endParaRPr b="1" sz="1800">
              <a:latin typeface="Helvetica Neue"/>
              <a:ea typeface="Helvetica Neue"/>
              <a:cs typeface="Helvetica Neue"/>
              <a:sym typeface="Helvetica Neue"/>
            </a:endParaRPr>
          </a:p>
        </p:txBody>
      </p:sp>
      <p:sp>
        <p:nvSpPr>
          <p:cNvPr id="204" name="Google Shape;204;p37"/>
          <p:cNvSpPr/>
          <p:nvPr/>
        </p:nvSpPr>
        <p:spPr>
          <a:xfrm flipH="1">
            <a:off x="4762539"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8</a:t>
            </a:r>
            <a:endParaRPr b="1" sz="1800">
              <a:latin typeface="Helvetica Neue"/>
              <a:ea typeface="Helvetica Neue"/>
              <a:cs typeface="Helvetica Neue"/>
              <a:sym typeface="Helvetica Neue"/>
            </a:endParaRPr>
          </a:p>
        </p:txBody>
      </p:sp>
      <p:sp>
        <p:nvSpPr>
          <p:cNvPr id="205" name="Google Shape;205;p37"/>
          <p:cNvSpPr/>
          <p:nvPr/>
        </p:nvSpPr>
        <p:spPr>
          <a:xfrm flipH="1">
            <a:off x="4189844"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7</a:t>
            </a:r>
            <a:endParaRPr b="1" sz="1800">
              <a:latin typeface="Helvetica Neue"/>
              <a:ea typeface="Helvetica Neue"/>
              <a:cs typeface="Helvetica Neue"/>
              <a:sym typeface="Helvetica Neue"/>
            </a:endParaRPr>
          </a:p>
        </p:txBody>
      </p:sp>
      <p:sp>
        <p:nvSpPr>
          <p:cNvPr id="206" name="Google Shape;206;p37"/>
          <p:cNvSpPr/>
          <p:nvPr/>
        </p:nvSpPr>
        <p:spPr>
          <a:xfrm flipH="1">
            <a:off x="3617129"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6</a:t>
            </a:r>
            <a:endParaRPr b="1" sz="1800">
              <a:latin typeface="Helvetica Neue"/>
              <a:ea typeface="Helvetica Neue"/>
              <a:cs typeface="Helvetica Neue"/>
              <a:sym typeface="Helvetica Neue"/>
            </a:endParaRPr>
          </a:p>
        </p:txBody>
      </p:sp>
      <p:sp>
        <p:nvSpPr>
          <p:cNvPr id="207" name="Google Shape;207;p37"/>
          <p:cNvSpPr/>
          <p:nvPr/>
        </p:nvSpPr>
        <p:spPr>
          <a:xfrm flipH="1">
            <a:off x="3044413"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5</a:t>
            </a:r>
            <a:endParaRPr b="1" sz="1800">
              <a:latin typeface="Helvetica Neue"/>
              <a:ea typeface="Helvetica Neue"/>
              <a:cs typeface="Helvetica Neue"/>
              <a:sym typeface="Helvetica Neue"/>
            </a:endParaRPr>
          </a:p>
        </p:txBody>
      </p:sp>
      <p:sp>
        <p:nvSpPr>
          <p:cNvPr id="208" name="Google Shape;208;p37"/>
          <p:cNvSpPr/>
          <p:nvPr/>
        </p:nvSpPr>
        <p:spPr>
          <a:xfrm flipH="1">
            <a:off x="2471697"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4</a:t>
            </a:r>
            <a:endParaRPr b="1" sz="1800">
              <a:latin typeface="Helvetica Neue"/>
              <a:ea typeface="Helvetica Neue"/>
              <a:cs typeface="Helvetica Neue"/>
              <a:sym typeface="Helvetica Neue"/>
            </a:endParaRPr>
          </a:p>
        </p:txBody>
      </p:sp>
      <p:sp>
        <p:nvSpPr>
          <p:cNvPr id="209" name="Google Shape;209;p37"/>
          <p:cNvSpPr/>
          <p:nvPr/>
        </p:nvSpPr>
        <p:spPr>
          <a:xfrm flipH="1">
            <a:off x="1898981"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3</a:t>
            </a:r>
            <a:endParaRPr b="1" sz="1800">
              <a:latin typeface="Helvetica Neue"/>
              <a:ea typeface="Helvetica Neue"/>
              <a:cs typeface="Helvetica Neue"/>
              <a:sym typeface="Helvetica Neue"/>
            </a:endParaRPr>
          </a:p>
        </p:txBody>
      </p:sp>
      <p:sp>
        <p:nvSpPr>
          <p:cNvPr id="210" name="Google Shape;210;p37"/>
          <p:cNvSpPr/>
          <p:nvPr/>
        </p:nvSpPr>
        <p:spPr>
          <a:xfrm flipH="1">
            <a:off x="1326266"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2</a:t>
            </a:r>
            <a:endParaRPr b="1" sz="1800">
              <a:latin typeface="Helvetica Neue"/>
              <a:ea typeface="Helvetica Neue"/>
              <a:cs typeface="Helvetica Neue"/>
              <a:sym typeface="Helvetica Neue"/>
            </a:endParaRPr>
          </a:p>
        </p:txBody>
      </p:sp>
      <p:sp>
        <p:nvSpPr>
          <p:cNvPr id="211" name="Google Shape;211;p37"/>
          <p:cNvSpPr/>
          <p:nvPr/>
        </p:nvSpPr>
        <p:spPr>
          <a:xfrm flipH="1">
            <a:off x="753550"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a:t>
            </a:r>
            <a:endParaRPr b="1" sz="1800">
              <a:latin typeface="Helvetica Neue"/>
              <a:ea typeface="Helvetica Neue"/>
              <a:cs typeface="Helvetica Neue"/>
              <a:sym typeface="Helvetica Neue"/>
            </a:endParaRPr>
          </a:p>
        </p:txBody>
      </p:sp>
      <p:sp>
        <p:nvSpPr>
          <p:cNvPr id="212" name="Google Shape;212;p37"/>
          <p:cNvSpPr/>
          <p:nvPr/>
        </p:nvSpPr>
        <p:spPr>
          <a:xfrm flipH="1">
            <a:off x="180800"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0</a:t>
            </a:r>
            <a:endParaRPr b="1" sz="1800">
              <a:latin typeface="Helvetica Neue"/>
              <a:ea typeface="Helvetica Neue"/>
              <a:cs typeface="Helvetica Neue"/>
              <a:sym typeface="Helvetica Neue"/>
            </a:endParaRPr>
          </a:p>
        </p:txBody>
      </p:sp>
      <p:cxnSp>
        <p:nvCxnSpPr>
          <p:cNvPr id="213" name="Google Shape;213;p37"/>
          <p:cNvCxnSpPr>
            <a:stCxn id="212" idx="3"/>
            <a:endCxn id="198" idx="1"/>
          </p:cNvCxnSpPr>
          <p:nvPr/>
        </p:nvCxnSpPr>
        <p:spPr>
          <a:xfrm>
            <a:off x="180800" y="2884875"/>
            <a:ext cx="8590800" cy="600"/>
          </a:xfrm>
          <a:prstGeom prst="bentConnector5">
            <a:avLst>
              <a:gd fmla="val 75" name="adj1"/>
              <a:gd fmla="val -115516667" name="adj2"/>
              <a:gd fmla="val 100076" name="adj3"/>
            </a:avLst>
          </a:prstGeom>
          <a:noFill/>
          <a:ln cap="flat" cmpd="sng" w="9525">
            <a:solidFill>
              <a:schemeClr val="dk2"/>
            </a:solidFill>
            <a:prstDash val="solid"/>
            <a:round/>
            <a:headEnd len="med" w="med" type="none"/>
            <a:tailEnd len="med" w="med" type="none"/>
          </a:ln>
        </p:spPr>
      </p:cxnSp>
      <p:sp>
        <p:nvSpPr>
          <p:cNvPr id="214" name="Google Shape;214;p37"/>
          <p:cNvSpPr txBox="1"/>
          <p:nvPr/>
        </p:nvSpPr>
        <p:spPr>
          <a:xfrm>
            <a:off x="753500" y="3641200"/>
            <a:ext cx="4246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0</a:t>
            </a:r>
            <a:r>
              <a:rPr lang="en" sz="1800">
                <a:latin typeface="Helvetica Neue Light"/>
                <a:ea typeface="Helvetica Neue Light"/>
                <a:cs typeface="Helvetica Neue Light"/>
                <a:sym typeface="Helvetica Neue Light"/>
              </a:rPr>
              <a:t> … because we’re engineers 😎</a:t>
            </a:r>
            <a:endParaRPr sz="1800">
              <a:latin typeface="Helvetica Neue Light"/>
              <a:ea typeface="Helvetica Neue Light"/>
              <a:cs typeface="Helvetica Neue Light"/>
              <a:sym typeface="Helvetica Neue Light"/>
            </a:endParaRPr>
          </a:p>
        </p:txBody>
      </p:sp>
      <p:cxnSp>
        <p:nvCxnSpPr>
          <p:cNvPr id="215" name="Google Shape;215;p37"/>
          <p:cNvCxnSpPr>
            <a:stCxn id="212" idx="2"/>
            <a:endCxn id="214" idx="1"/>
          </p:cNvCxnSpPr>
          <p:nvPr/>
        </p:nvCxnSpPr>
        <p:spPr>
          <a:xfrm flipH="1" rot="-5400000">
            <a:off x="232250" y="3406125"/>
            <a:ext cx="756300" cy="2865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Timeline - Today</a:t>
            </a:r>
            <a:endParaRPr/>
          </a:p>
        </p:txBody>
      </p:sp>
      <p:sp>
        <p:nvSpPr>
          <p:cNvPr id="221" name="Google Shape;221;p38"/>
          <p:cNvSpPr txBox="1"/>
          <p:nvPr/>
        </p:nvSpPr>
        <p:spPr>
          <a:xfrm>
            <a:off x="180800" y="1587650"/>
            <a:ext cx="3080700" cy="42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Orientation</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Unit 0</a:t>
            </a:r>
            <a:endParaRPr sz="2400">
              <a:latin typeface="Helvetica Neue Light"/>
              <a:ea typeface="Helvetica Neue Light"/>
              <a:cs typeface="Helvetica Neue Light"/>
              <a:sym typeface="Helvetica Neue Light"/>
            </a:endParaRPr>
          </a:p>
        </p:txBody>
      </p:sp>
      <p:sp>
        <p:nvSpPr>
          <p:cNvPr id="222" name="Google Shape;222;p38"/>
          <p:cNvSpPr/>
          <p:nvPr/>
        </p:nvSpPr>
        <p:spPr>
          <a:xfrm flipH="1">
            <a:off x="8198833"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14</a:t>
            </a:r>
            <a:endParaRPr sz="1800">
              <a:solidFill>
                <a:srgbClr val="B7B7B7"/>
              </a:solidFill>
              <a:latin typeface="Helvetica Neue Light"/>
              <a:ea typeface="Helvetica Neue Light"/>
              <a:cs typeface="Helvetica Neue Light"/>
              <a:sym typeface="Helvetica Neue Light"/>
            </a:endParaRPr>
          </a:p>
        </p:txBody>
      </p:sp>
      <p:sp>
        <p:nvSpPr>
          <p:cNvPr id="223" name="Google Shape;223;p38"/>
          <p:cNvSpPr/>
          <p:nvPr/>
        </p:nvSpPr>
        <p:spPr>
          <a:xfrm flipH="1">
            <a:off x="7626117"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13</a:t>
            </a:r>
            <a:endParaRPr sz="1800">
              <a:solidFill>
                <a:srgbClr val="B7B7B7"/>
              </a:solidFill>
              <a:latin typeface="Helvetica Neue Light"/>
              <a:ea typeface="Helvetica Neue Light"/>
              <a:cs typeface="Helvetica Neue Light"/>
              <a:sym typeface="Helvetica Neue Light"/>
            </a:endParaRPr>
          </a:p>
        </p:txBody>
      </p:sp>
      <p:sp>
        <p:nvSpPr>
          <p:cNvPr id="224" name="Google Shape;224;p38"/>
          <p:cNvSpPr/>
          <p:nvPr/>
        </p:nvSpPr>
        <p:spPr>
          <a:xfrm flipH="1">
            <a:off x="7053402"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12</a:t>
            </a:r>
            <a:endParaRPr sz="1800">
              <a:solidFill>
                <a:srgbClr val="B7B7B7"/>
              </a:solidFill>
              <a:latin typeface="Helvetica Neue Light"/>
              <a:ea typeface="Helvetica Neue Light"/>
              <a:cs typeface="Helvetica Neue Light"/>
              <a:sym typeface="Helvetica Neue Light"/>
            </a:endParaRPr>
          </a:p>
        </p:txBody>
      </p:sp>
      <p:sp>
        <p:nvSpPr>
          <p:cNvPr id="225" name="Google Shape;225;p38"/>
          <p:cNvSpPr/>
          <p:nvPr/>
        </p:nvSpPr>
        <p:spPr>
          <a:xfrm flipH="1">
            <a:off x="6480686"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11</a:t>
            </a:r>
            <a:endParaRPr sz="1800">
              <a:solidFill>
                <a:srgbClr val="B7B7B7"/>
              </a:solidFill>
              <a:latin typeface="Helvetica Neue Light"/>
              <a:ea typeface="Helvetica Neue Light"/>
              <a:cs typeface="Helvetica Neue Light"/>
              <a:sym typeface="Helvetica Neue Light"/>
            </a:endParaRPr>
          </a:p>
        </p:txBody>
      </p:sp>
      <p:sp>
        <p:nvSpPr>
          <p:cNvPr id="226" name="Google Shape;226;p38"/>
          <p:cNvSpPr/>
          <p:nvPr/>
        </p:nvSpPr>
        <p:spPr>
          <a:xfrm flipH="1">
            <a:off x="5907970"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10</a:t>
            </a:r>
            <a:endParaRPr sz="1800">
              <a:solidFill>
                <a:srgbClr val="B7B7B7"/>
              </a:solidFill>
              <a:latin typeface="Helvetica Neue Light"/>
              <a:ea typeface="Helvetica Neue Light"/>
              <a:cs typeface="Helvetica Neue Light"/>
              <a:sym typeface="Helvetica Neue Light"/>
            </a:endParaRPr>
          </a:p>
        </p:txBody>
      </p:sp>
      <p:sp>
        <p:nvSpPr>
          <p:cNvPr id="227" name="Google Shape;227;p38"/>
          <p:cNvSpPr/>
          <p:nvPr/>
        </p:nvSpPr>
        <p:spPr>
          <a:xfrm flipH="1">
            <a:off x="5335254"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9</a:t>
            </a:r>
            <a:endParaRPr sz="1800">
              <a:solidFill>
                <a:srgbClr val="B7B7B7"/>
              </a:solidFill>
              <a:latin typeface="Helvetica Neue Light"/>
              <a:ea typeface="Helvetica Neue Light"/>
              <a:cs typeface="Helvetica Neue Light"/>
              <a:sym typeface="Helvetica Neue Light"/>
            </a:endParaRPr>
          </a:p>
        </p:txBody>
      </p:sp>
      <p:sp>
        <p:nvSpPr>
          <p:cNvPr id="228" name="Google Shape;228;p38"/>
          <p:cNvSpPr/>
          <p:nvPr/>
        </p:nvSpPr>
        <p:spPr>
          <a:xfrm flipH="1">
            <a:off x="4762539"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8</a:t>
            </a:r>
            <a:endParaRPr sz="1800">
              <a:solidFill>
                <a:srgbClr val="B7B7B7"/>
              </a:solidFill>
              <a:latin typeface="Helvetica Neue Light"/>
              <a:ea typeface="Helvetica Neue Light"/>
              <a:cs typeface="Helvetica Neue Light"/>
              <a:sym typeface="Helvetica Neue Light"/>
            </a:endParaRPr>
          </a:p>
        </p:txBody>
      </p:sp>
      <p:sp>
        <p:nvSpPr>
          <p:cNvPr id="229" name="Google Shape;229;p38"/>
          <p:cNvSpPr/>
          <p:nvPr/>
        </p:nvSpPr>
        <p:spPr>
          <a:xfrm flipH="1">
            <a:off x="4189844"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7</a:t>
            </a:r>
            <a:endParaRPr sz="1800">
              <a:solidFill>
                <a:srgbClr val="B7B7B7"/>
              </a:solidFill>
              <a:latin typeface="Helvetica Neue Light"/>
              <a:ea typeface="Helvetica Neue Light"/>
              <a:cs typeface="Helvetica Neue Light"/>
              <a:sym typeface="Helvetica Neue Light"/>
            </a:endParaRPr>
          </a:p>
        </p:txBody>
      </p:sp>
      <p:sp>
        <p:nvSpPr>
          <p:cNvPr id="230" name="Google Shape;230;p38"/>
          <p:cNvSpPr/>
          <p:nvPr/>
        </p:nvSpPr>
        <p:spPr>
          <a:xfrm flipH="1">
            <a:off x="3617129"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6</a:t>
            </a:r>
            <a:endParaRPr sz="1800">
              <a:solidFill>
                <a:srgbClr val="B7B7B7"/>
              </a:solidFill>
              <a:latin typeface="Helvetica Neue Light"/>
              <a:ea typeface="Helvetica Neue Light"/>
              <a:cs typeface="Helvetica Neue Light"/>
              <a:sym typeface="Helvetica Neue Light"/>
            </a:endParaRPr>
          </a:p>
        </p:txBody>
      </p:sp>
      <p:sp>
        <p:nvSpPr>
          <p:cNvPr id="231" name="Google Shape;231;p38"/>
          <p:cNvSpPr/>
          <p:nvPr/>
        </p:nvSpPr>
        <p:spPr>
          <a:xfrm flipH="1">
            <a:off x="3044413"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5</a:t>
            </a:r>
            <a:endParaRPr sz="1800">
              <a:solidFill>
                <a:srgbClr val="B7B7B7"/>
              </a:solidFill>
              <a:latin typeface="Helvetica Neue Light"/>
              <a:ea typeface="Helvetica Neue Light"/>
              <a:cs typeface="Helvetica Neue Light"/>
              <a:sym typeface="Helvetica Neue Light"/>
            </a:endParaRPr>
          </a:p>
        </p:txBody>
      </p:sp>
      <p:sp>
        <p:nvSpPr>
          <p:cNvPr id="232" name="Google Shape;232;p38"/>
          <p:cNvSpPr/>
          <p:nvPr/>
        </p:nvSpPr>
        <p:spPr>
          <a:xfrm flipH="1">
            <a:off x="2471697"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4</a:t>
            </a:r>
            <a:endParaRPr sz="1800">
              <a:solidFill>
                <a:srgbClr val="B7B7B7"/>
              </a:solidFill>
              <a:latin typeface="Helvetica Neue Light"/>
              <a:ea typeface="Helvetica Neue Light"/>
              <a:cs typeface="Helvetica Neue Light"/>
              <a:sym typeface="Helvetica Neue Light"/>
            </a:endParaRPr>
          </a:p>
        </p:txBody>
      </p:sp>
      <p:sp>
        <p:nvSpPr>
          <p:cNvPr id="233" name="Google Shape;233;p38"/>
          <p:cNvSpPr/>
          <p:nvPr/>
        </p:nvSpPr>
        <p:spPr>
          <a:xfrm flipH="1">
            <a:off x="1898981"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3</a:t>
            </a:r>
            <a:endParaRPr sz="1800">
              <a:solidFill>
                <a:srgbClr val="B7B7B7"/>
              </a:solidFill>
              <a:latin typeface="Helvetica Neue Light"/>
              <a:ea typeface="Helvetica Neue Light"/>
              <a:cs typeface="Helvetica Neue Light"/>
              <a:sym typeface="Helvetica Neue Light"/>
            </a:endParaRPr>
          </a:p>
        </p:txBody>
      </p:sp>
      <p:sp>
        <p:nvSpPr>
          <p:cNvPr id="234" name="Google Shape;234;p38"/>
          <p:cNvSpPr/>
          <p:nvPr/>
        </p:nvSpPr>
        <p:spPr>
          <a:xfrm flipH="1">
            <a:off x="1326266"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2</a:t>
            </a:r>
            <a:endParaRPr sz="1800">
              <a:solidFill>
                <a:srgbClr val="B7B7B7"/>
              </a:solidFill>
              <a:latin typeface="Helvetica Neue Light"/>
              <a:ea typeface="Helvetica Neue Light"/>
              <a:cs typeface="Helvetica Neue Light"/>
              <a:sym typeface="Helvetica Neue Light"/>
            </a:endParaRPr>
          </a:p>
        </p:txBody>
      </p:sp>
      <p:sp>
        <p:nvSpPr>
          <p:cNvPr id="235" name="Google Shape;235;p38"/>
          <p:cNvSpPr/>
          <p:nvPr/>
        </p:nvSpPr>
        <p:spPr>
          <a:xfrm flipH="1">
            <a:off x="753550"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a:t>
            </a:r>
            <a:endParaRPr sz="1800">
              <a:solidFill>
                <a:srgbClr val="B7B7B7"/>
              </a:solidFill>
              <a:latin typeface="Helvetica Neue Light"/>
              <a:ea typeface="Helvetica Neue Light"/>
              <a:cs typeface="Helvetica Neue Light"/>
              <a:sym typeface="Helvetica Neue Light"/>
            </a:endParaRPr>
          </a:p>
        </p:txBody>
      </p:sp>
      <p:sp>
        <p:nvSpPr>
          <p:cNvPr id="236" name="Google Shape;236;p38"/>
          <p:cNvSpPr/>
          <p:nvPr/>
        </p:nvSpPr>
        <p:spPr>
          <a:xfrm flipH="1">
            <a:off x="180800" y="2598525"/>
            <a:ext cx="572700" cy="572700"/>
          </a:xfrm>
          <a:prstGeom prst="roundRect">
            <a:avLst>
              <a:gd fmla="val 16667" name="adj"/>
            </a:avLst>
          </a:prstGeom>
          <a:solidFill>
            <a:srgbClr val="6D9EEB"/>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0</a:t>
            </a:r>
            <a:endParaRPr b="1" sz="1800">
              <a:latin typeface="Helvetica Neue"/>
              <a:ea typeface="Helvetica Neue"/>
              <a:cs typeface="Helvetica Neue"/>
              <a:sym typeface="Helvetica Neue"/>
            </a:endParaRPr>
          </a:p>
        </p:txBody>
      </p:sp>
      <p:cxnSp>
        <p:nvCxnSpPr>
          <p:cNvPr id="237" name="Google Shape;237;p38"/>
          <p:cNvCxnSpPr>
            <a:stCxn id="236" idx="3"/>
            <a:endCxn id="221" idx="1"/>
          </p:cNvCxnSpPr>
          <p:nvPr/>
        </p:nvCxnSpPr>
        <p:spPr>
          <a:xfrm rot="10800000">
            <a:off x="180800" y="1798575"/>
            <a:ext cx="0" cy="1086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216425"/>
            <a:ext cx="864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Timeline - App Assignments &amp; Group Project</a:t>
            </a:r>
            <a:endParaRPr/>
          </a:p>
        </p:txBody>
      </p:sp>
      <p:sp>
        <p:nvSpPr>
          <p:cNvPr id="243" name="Google Shape;243;p39"/>
          <p:cNvSpPr txBox="1"/>
          <p:nvPr/>
        </p:nvSpPr>
        <p:spPr>
          <a:xfrm>
            <a:off x="932288" y="1587650"/>
            <a:ext cx="30807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App Assignments</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Units 1-6</a:t>
            </a:r>
            <a:endParaRPr sz="2400">
              <a:latin typeface="Helvetica Neue Light"/>
              <a:ea typeface="Helvetica Neue Light"/>
              <a:cs typeface="Helvetica Neue Light"/>
              <a:sym typeface="Helvetica Neue Light"/>
            </a:endParaRPr>
          </a:p>
        </p:txBody>
      </p:sp>
      <p:sp>
        <p:nvSpPr>
          <p:cNvPr id="244" name="Google Shape;244;p39"/>
          <p:cNvSpPr/>
          <p:nvPr/>
        </p:nvSpPr>
        <p:spPr>
          <a:xfrm flipH="1">
            <a:off x="8198833" y="2598525"/>
            <a:ext cx="572700" cy="572700"/>
          </a:xfrm>
          <a:prstGeom prst="roundRect">
            <a:avLst>
              <a:gd fmla="val 16667" name="adj"/>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14</a:t>
            </a:r>
            <a:endParaRPr b="1" sz="1800">
              <a:latin typeface="Helvetica Neue"/>
              <a:ea typeface="Helvetica Neue"/>
              <a:cs typeface="Helvetica Neue"/>
              <a:sym typeface="Helvetica Neue"/>
            </a:endParaRPr>
          </a:p>
        </p:txBody>
      </p:sp>
      <p:sp>
        <p:nvSpPr>
          <p:cNvPr id="245" name="Google Shape;245;p39"/>
          <p:cNvSpPr/>
          <p:nvPr/>
        </p:nvSpPr>
        <p:spPr>
          <a:xfrm flipH="1">
            <a:off x="7626117" y="2598525"/>
            <a:ext cx="572700" cy="572700"/>
          </a:xfrm>
          <a:prstGeom prst="roundRect">
            <a:avLst>
              <a:gd fmla="val 16667" name="adj"/>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13</a:t>
            </a:r>
            <a:endParaRPr b="1" sz="1800">
              <a:latin typeface="Helvetica Neue"/>
              <a:ea typeface="Helvetica Neue"/>
              <a:cs typeface="Helvetica Neue"/>
              <a:sym typeface="Helvetica Neue"/>
            </a:endParaRPr>
          </a:p>
        </p:txBody>
      </p:sp>
      <p:sp>
        <p:nvSpPr>
          <p:cNvPr id="246" name="Google Shape;246;p39"/>
          <p:cNvSpPr/>
          <p:nvPr/>
        </p:nvSpPr>
        <p:spPr>
          <a:xfrm flipH="1">
            <a:off x="7053402" y="2598525"/>
            <a:ext cx="572700" cy="572700"/>
          </a:xfrm>
          <a:prstGeom prst="roundRect">
            <a:avLst>
              <a:gd fmla="val 16667" name="adj"/>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12</a:t>
            </a:r>
            <a:endParaRPr b="1" sz="1800">
              <a:latin typeface="Helvetica Neue"/>
              <a:ea typeface="Helvetica Neue"/>
              <a:cs typeface="Helvetica Neue"/>
              <a:sym typeface="Helvetica Neue"/>
            </a:endParaRPr>
          </a:p>
        </p:txBody>
      </p:sp>
      <p:sp>
        <p:nvSpPr>
          <p:cNvPr id="247" name="Google Shape;247;p39"/>
          <p:cNvSpPr/>
          <p:nvPr/>
        </p:nvSpPr>
        <p:spPr>
          <a:xfrm flipH="1">
            <a:off x="6480686" y="2598525"/>
            <a:ext cx="572700" cy="572700"/>
          </a:xfrm>
          <a:prstGeom prst="roundRect">
            <a:avLst>
              <a:gd fmla="val 16667" name="adj"/>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11</a:t>
            </a:r>
            <a:endParaRPr b="1" sz="1800">
              <a:latin typeface="Helvetica Neue"/>
              <a:ea typeface="Helvetica Neue"/>
              <a:cs typeface="Helvetica Neue"/>
              <a:sym typeface="Helvetica Neue"/>
            </a:endParaRPr>
          </a:p>
        </p:txBody>
      </p:sp>
      <p:sp>
        <p:nvSpPr>
          <p:cNvPr id="248" name="Google Shape;248;p39"/>
          <p:cNvSpPr/>
          <p:nvPr/>
        </p:nvSpPr>
        <p:spPr>
          <a:xfrm flipH="1">
            <a:off x="5907970" y="2598525"/>
            <a:ext cx="572700" cy="572700"/>
          </a:xfrm>
          <a:prstGeom prst="roundRect">
            <a:avLst>
              <a:gd fmla="val 16667" name="adj"/>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10</a:t>
            </a:r>
            <a:endParaRPr b="1" sz="1800">
              <a:latin typeface="Helvetica Neue"/>
              <a:ea typeface="Helvetica Neue"/>
              <a:cs typeface="Helvetica Neue"/>
              <a:sym typeface="Helvetica Neue"/>
            </a:endParaRPr>
          </a:p>
        </p:txBody>
      </p:sp>
      <p:sp>
        <p:nvSpPr>
          <p:cNvPr id="249" name="Google Shape;249;p39"/>
          <p:cNvSpPr/>
          <p:nvPr/>
        </p:nvSpPr>
        <p:spPr>
          <a:xfrm flipH="1">
            <a:off x="5335254" y="2598525"/>
            <a:ext cx="572700" cy="572700"/>
          </a:xfrm>
          <a:prstGeom prst="roundRect">
            <a:avLst>
              <a:gd fmla="val 16667" name="adj"/>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9</a:t>
            </a:r>
            <a:endParaRPr b="1" sz="1800">
              <a:latin typeface="Helvetica Neue"/>
              <a:ea typeface="Helvetica Neue"/>
              <a:cs typeface="Helvetica Neue"/>
              <a:sym typeface="Helvetica Neue"/>
            </a:endParaRPr>
          </a:p>
        </p:txBody>
      </p:sp>
      <p:sp>
        <p:nvSpPr>
          <p:cNvPr id="250" name="Google Shape;250;p39"/>
          <p:cNvSpPr/>
          <p:nvPr/>
        </p:nvSpPr>
        <p:spPr>
          <a:xfrm flipH="1">
            <a:off x="4762539" y="2598525"/>
            <a:ext cx="572700" cy="572700"/>
          </a:xfrm>
          <a:prstGeom prst="roundRect">
            <a:avLst>
              <a:gd fmla="val 16667" name="adj"/>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8</a:t>
            </a:r>
            <a:endParaRPr b="1" sz="1800">
              <a:latin typeface="Helvetica Neue"/>
              <a:ea typeface="Helvetica Neue"/>
              <a:cs typeface="Helvetica Neue"/>
              <a:sym typeface="Helvetica Neue"/>
            </a:endParaRPr>
          </a:p>
        </p:txBody>
      </p:sp>
      <p:sp>
        <p:nvSpPr>
          <p:cNvPr id="251" name="Google Shape;251;p39"/>
          <p:cNvSpPr/>
          <p:nvPr/>
        </p:nvSpPr>
        <p:spPr>
          <a:xfrm flipH="1">
            <a:off x="4189844" y="2598525"/>
            <a:ext cx="572700" cy="572700"/>
          </a:xfrm>
          <a:prstGeom prst="roundRect">
            <a:avLst>
              <a:gd fmla="val 16667" name="adj"/>
            </a:avLst>
          </a:prstGeom>
          <a:solidFill>
            <a:srgbClr val="E066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7</a:t>
            </a:r>
            <a:endParaRPr b="1" sz="1800">
              <a:latin typeface="Helvetica Neue"/>
              <a:ea typeface="Helvetica Neue"/>
              <a:cs typeface="Helvetica Neue"/>
              <a:sym typeface="Helvetica Neue"/>
            </a:endParaRPr>
          </a:p>
        </p:txBody>
      </p:sp>
      <p:sp>
        <p:nvSpPr>
          <p:cNvPr id="252" name="Google Shape;252;p39"/>
          <p:cNvSpPr/>
          <p:nvPr/>
        </p:nvSpPr>
        <p:spPr>
          <a:xfrm flipH="1">
            <a:off x="3617129" y="2598525"/>
            <a:ext cx="572700" cy="572700"/>
          </a:xfrm>
          <a:prstGeom prst="roundRect">
            <a:avLst>
              <a:gd fmla="val 16667" name="adj"/>
            </a:avLst>
          </a:prstGeom>
          <a:solidFill>
            <a:srgbClr val="76A5A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6</a:t>
            </a:r>
            <a:endParaRPr b="1" sz="1800">
              <a:latin typeface="Helvetica Neue"/>
              <a:ea typeface="Helvetica Neue"/>
              <a:cs typeface="Helvetica Neue"/>
              <a:sym typeface="Helvetica Neue"/>
            </a:endParaRPr>
          </a:p>
        </p:txBody>
      </p:sp>
      <p:sp>
        <p:nvSpPr>
          <p:cNvPr id="253" name="Google Shape;253;p39"/>
          <p:cNvSpPr/>
          <p:nvPr/>
        </p:nvSpPr>
        <p:spPr>
          <a:xfrm flipH="1">
            <a:off x="3044413" y="2598525"/>
            <a:ext cx="572700" cy="572700"/>
          </a:xfrm>
          <a:prstGeom prst="roundRect">
            <a:avLst>
              <a:gd fmla="val 16667" name="adj"/>
            </a:avLst>
          </a:prstGeom>
          <a:solidFill>
            <a:srgbClr val="76A5A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5</a:t>
            </a:r>
            <a:endParaRPr b="1" sz="1800">
              <a:latin typeface="Helvetica Neue"/>
              <a:ea typeface="Helvetica Neue"/>
              <a:cs typeface="Helvetica Neue"/>
              <a:sym typeface="Helvetica Neue"/>
            </a:endParaRPr>
          </a:p>
        </p:txBody>
      </p:sp>
      <p:sp>
        <p:nvSpPr>
          <p:cNvPr id="254" name="Google Shape;254;p39"/>
          <p:cNvSpPr/>
          <p:nvPr/>
        </p:nvSpPr>
        <p:spPr>
          <a:xfrm flipH="1">
            <a:off x="2471697" y="2598525"/>
            <a:ext cx="572700" cy="572700"/>
          </a:xfrm>
          <a:prstGeom prst="roundRect">
            <a:avLst>
              <a:gd fmla="val 16667" name="adj"/>
            </a:avLst>
          </a:prstGeom>
          <a:solidFill>
            <a:srgbClr val="76A5A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4</a:t>
            </a:r>
            <a:endParaRPr b="1" sz="1800">
              <a:latin typeface="Helvetica Neue"/>
              <a:ea typeface="Helvetica Neue"/>
              <a:cs typeface="Helvetica Neue"/>
              <a:sym typeface="Helvetica Neue"/>
            </a:endParaRPr>
          </a:p>
        </p:txBody>
      </p:sp>
      <p:sp>
        <p:nvSpPr>
          <p:cNvPr id="255" name="Google Shape;255;p39"/>
          <p:cNvSpPr/>
          <p:nvPr/>
        </p:nvSpPr>
        <p:spPr>
          <a:xfrm flipH="1">
            <a:off x="1898981" y="2598525"/>
            <a:ext cx="572700" cy="572700"/>
          </a:xfrm>
          <a:prstGeom prst="roundRect">
            <a:avLst>
              <a:gd fmla="val 16667" name="adj"/>
            </a:avLst>
          </a:prstGeom>
          <a:solidFill>
            <a:srgbClr val="76A5A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3</a:t>
            </a:r>
            <a:endParaRPr b="1" sz="1800">
              <a:latin typeface="Helvetica Neue"/>
              <a:ea typeface="Helvetica Neue"/>
              <a:cs typeface="Helvetica Neue"/>
              <a:sym typeface="Helvetica Neue"/>
            </a:endParaRPr>
          </a:p>
        </p:txBody>
      </p:sp>
      <p:sp>
        <p:nvSpPr>
          <p:cNvPr id="256" name="Google Shape;256;p39"/>
          <p:cNvSpPr/>
          <p:nvPr/>
        </p:nvSpPr>
        <p:spPr>
          <a:xfrm flipH="1">
            <a:off x="1326266" y="2598525"/>
            <a:ext cx="572700" cy="572700"/>
          </a:xfrm>
          <a:prstGeom prst="roundRect">
            <a:avLst>
              <a:gd fmla="val 16667" name="adj"/>
            </a:avLst>
          </a:prstGeom>
          <a:solidFill>
            <a:srgbClr val="76A5A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2</a:t>
            </a:r>
            <a:endParaRPr b="1" sz="1800">
              <a:latin typeface="Helvetica Neue"/>
              <a:ea typeface="Helvetica Neue"/>
              <a:cs typeface="Helvetica Neue"/>
              <a:sym typeface="Helvetica Neue"/>
            </a:endParaRPr>
          </a:p>
        </p:txBody>
      </p:sp>
      <p:sp>
        <p:nvSpPr>
          <p:cNvPr id="257" name="Google Shape;257;p39"/>
          <p:cNvSpPr/>
          <p:nvPr/>
        </p:nvSpPr>
        <p:spPr>
          <a:xfrm flipH="1">
            <a:off x="753550" y="2598525"/>
            <a:ext cx="572700" cy="572700"/>
          </a:xfrm>
          <a:prstGeom prst="roundRect">
            <a:avLst>
              <a:gd fmla="val 16667" name="adj"/>
            </a:avLst>
          </a:prstGeom>
          <a:solidFill>
            <a:srgbClr val="76A5A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a:t>
            </a:r>
            <a:endParaRPr b="1" sz="1800">
              <a:latin typeface="Helvetica Neue"/>
              <a:ea typeface="Helvetica Neue"/>
              <a:cs typeface="Helvetica Neue"/>
              <a:sym typeface="Helvetica Neue"/>
            </a:endParaRPr>
          </a:p>
        </p:txBody>
      </p:sp>
      <p:sp>
        <p:nvSpPr>
          <p:cNvPr id="258" name="Google Shape;258;p39"/>
          <p:cNvSpPr/>
          <p:nvPr/>
        </p:nvSpPr>
        <p:spPr>
          <a:xfrm flipH="1">
            <a:off x="180800"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0</a:t>
            </a:r>
            <a:endParaRPr sz="1800">
              <a:solidFill>
                <a:srgbClr val="B7B7B7"/>
              </a:solidFill>
              <a:latin typeface="Helvetica Neue Light"/>
              <a:ea typeface="Helvetica Neue Light"/>
              <a:cs typeface="Helvetica Neue Light"/>
              <a:sym typeface="Helvetica Neue Light"/>
            </a:endParaRPr>
          </a:p>
        </p:txBody>
      </p:sp>
      <p:cxnSp>
        <p:nvCxnSpPr>
          <p:cNvPr id="259" name="Google Shape;259;p39"/>
          <p:cNvCxnSpPr>
            <a:stCxn id="258" idx="1"/>
            <a:endCxn id="252" idx="1"/>
          </p:cNvCxnSpPr>
          <p:nvPr/>
        </p:nvCxnSpPr>
        <p:spPr>
          <a:xfrm>
            <a:off x="753500" y="2884875"/>
            <a:ext cx="3436200" cy="600"/>
          </a:xfrm>
          <a:prstGeom prst="bentConnector5">
            <a:avLst>
              <a:gd fmla="val -132" name="adj1"/>
              <a:gd fmla="val -119187500" name="adj2"/>
              <a:gd fmla="val 100192" name="adj3"/>
            </a:avLst>
          </a:prstGeom>
          <a:noFill/>
          <a:ln cap="flat" cmpd="sng" w="9525">
            <a:solidFill>
              <a:schemeClr val="dk2"/>
            </a:solidFill>
            <a:prstDash val="solid"/>
            <a:round/>
            <a:headEnd len="med" w="med" type="none"/>
            <a:tailEnd len="med" w="med" type="none"/>
          </a:ln>
        </p:spPr>
      </p:cxnSp>
      <p:sp>
        <p:nvSpPr>
          <p:cNvPr id="260" name="Google Shape;260;p39"/>
          <p:cNvSpPr txBox="1"/>
          <p:nvPr/>
        </p:nvSpPr>
        <p:spPr>
          <a:xfrm>
            <a:off x="5062525" y="3735347"/>
            <a:ext cx="30807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Group Project</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Units 7-14</a:t>
            </a:r>
            <a:endParaRPr sz="2400">
              <a:latin typeface="Helvetica Neue Light"/>
              <a:ea typeface="Helvetica Neue Light"/>
              <a:cs typeface="Helvetica Neue Light"/>
              <a:sym typeface="Helvetica Neue Light"/>
            </a:endParaRPr>
          </a:p>
        </p:txBody>
      </p:sp>
      <p:cxnSp>
        <p:nvCxnSpPr>
          <p:cNvPr id="261" name="Google Shape;261;p39"/>
          <p:cNvCxnSpPr>
            <a:stCxn id="252" idx="1"/>
            <a:endCxn id="244" idx="1"/>
          </p:cNvCxnSpPr>
          <p:nvPr/>
        </p:nvCxnSpPr>
        <p:spPr>
          <a:xfrm>
            <a:off x="4189829" y="2884875"/>
            <a:ext cx="4581600" cy="600"/>
          </a:xfrm>
          <a:prstGeom prst="bentConnector5">
            <a:avLst>
              <a:gd fmla="val 141" name="adj1"/>
              <a:gd fmla="val 108433333" name="adj2"/>
              <a:gd fmla="val 99905" name="adj3"/>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Timeline - 1st Half, App Assignments</a:t>
            </a:r>
            <a:endParaRPr/>
          </a:p>
        </p:txBody>
      </p:sp>
      <p:sp>
        <p:nvSpPr>
          <p:cNvPr id="267" name="Google Shape;267;p40"/>
          <p:cNvSpPr txBox="1"/>
          <p:nvPr/>
        </p:nvSpPr>
        <p:spPr>
          <a:xfrm>
            <a:off x="321700" y="3557500"/>
            <a:ext cx="2022000" cy="88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App</a:t>
            </a:r>
            <a:r>
              <a:rPr lang="en" sz="2400">
                <a:latin typeface="Helvetica Neue"/>
                <a:ea typeface="Helvetica Neue"/>
                <a:cs typeface="Helvetica Neue"/>
                <a:sym typeface="Helvetica Neue"/>
              </a:rPr>
              <a:t> 1</a:t>
            </a:r>
            <a:endParaRPr sz="2400">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Unit 1-2</a:t>
            </a:r>
            <a:endParaRPr sz="2400">
              <a:latin typeface="Helvetica Neue"/>
              <a:ea typeface="Helvetica Neue"/>
              <a:cs typeface="Helvetica Neue"/>
              <a:sym typeface="Helvetica Neue"/>
            </a:endParaRPr>
          </a:p>
        </p:txBody>
      </p:sp>
      <p:cxnSp>
        <p:nvCxnSpPr>
          <p:cNvPr id="268" name="Google Shape;268;p40"/>
          <p:cNvCxnSpPr>
            <a:stCxn id="269" idx="1"/>
            <a:endCxn id="270" idx="1"/>
          </p:cNvCxnSpPr>
          <p:nvPr/>
        </p:nvCxnSpPr>
        <p:spPr>
          <a:xfrm>
            <a:off x="753516" y="2884875"/>
            <a:ext cx="11454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71" name="Google Shape;271;p40"/>
          <p:cNvCxnSpPr>
            <a:stCxn id="270" idx="1"/>
            <a:endCxn id="272" idx="1"/>
          </p:cNvCxnSpPr>
          <p:nvPr/>
        </p:nvCxnSpPr>
        <p:spPr>
          <a:xfrm>
            <a:off x="1898947" y="2884875"/>
            <a:ext cx="1145400" cy="6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73" name="Google Shape;273;p40"/>
          <p:cNvSpPr txBox="1"/>
          <p:nvPr/>
        </p:nvSpPr>
        <p:spPr>
          <a:xfrm>
            <a:off x="1458375" y="1253275"/>
            <a:ext cx="2022000" cy="881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App 2</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solidFill>
                  <a:schemeClr val="dk1"/>
                </a:solidFill>
                <a:latin typeface="Helvetica Neue Light"/>
                <a:ea typeface="Helvetica Neue Light"/>
                <a:cs typeface="Helvetica Neue Light"/>
                <a:sym typeface="Helvetica Neue Light"/>
              </a:rPr>
              <a:t>Unit 3-4</a:t>
            </a:r>
            <a:endParaRPr sz="2400">
              <a:latin typeface="Helvetica Neue"/>
              <a:ea typeface="Helvetica Neue"/>
              <a:cs typeface="Helvetica Neue"/>
              <a:sym typeface="Helvetica Neue"/>
            </a:endParaRPr>
          </a:p>
        </p:txBody>
      </p:sp>
      <p:sp>
        <p:nvSpPr>
          <p:cNvPr id="274" name="Google Shape;274;p40"/>
          <p:cNvSpPr txBox="1"/>
          <p:nvPr/>
        </p:nvSpPr>
        <p:spPr>
          <a:xfrm>
            <a:off x="2606063" y="3557500"/>
            <a:ext cx="2022000" cy="88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App</a:t>
            </a:r>
            <a:r>
              <a:rPr lang="en" sz="2400">
                <a:latin typeface="Helvetica Neue"/>
                <a:ea typeface="Helvetica Neue"/>
                <a:cs typeface="Helvetica Neue"/>
                <a:sym typeface="Helvetica Neue"/>
              </a:rPr>
              <a:t> 3</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solidFill>
                  <a:schemeClr val="dk1"/>
                </a:solidFill>
                <a:latin typeface="Helvetica Neue Light"/>
                <a:ea typeface="Helvetica Neue Light"/>
                <a:cs typeface="Helvetica Neue Light"/>
                <a:sym typeface="Helvetica Neue Light"/>
              </a:rPr>
              <a:t>Unit 5-6</a:t>
            </a:r>
            <a:endParaRPr sz="2400">
              <a:latin typeface="Helvetica Neue"/>
              <a:ea typeface="Helvetica Neue"/>
              <a:cs typeface="Helvetica Neue"/>
              <a:sym typeface="Helvetica Neue"/>
            </a:endParaRPr>
          </a:p>
        </p:txBody>
      </p:sp>
      <p:sp>
        <p:nvSpPr>
          <p:cNvPr id="275" name="Google Shape;275;p40"/>
          <p:cNvSpPr/>
          <p:nvPr/>
        </p:nvSpPr>
        <p:spPr>
          <a:xfrm flipH="1">
            <a:off x="8198833"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14</a:t>
            </a:r>
            <a:endParaRPr sz="1800">
              <a:solidFill>
                <a:srgbClr val="B7B7B7"/>
              </a:solidFill>
              <a:latin typeface="Helvetica Neue Light"/>
              <a:ea typeface="Helvetica Neue Light"/>
              <a:cs typeface="Helvetica Neue Light"/>
              <a:sym typeface="Helvetica Neue Light"/>
            </a:endParaRPr>
          </a:p>
        </p:txBody>
      </p:sp>
      <p:sp>
        <p:nvSpPr>
          <p:cNvPr id="276" name="Google Shape;276;p40"/>
          <p:cNvSpPr/>
          <p:nvPr/>
        </p:nvSpPr>
        <p:spPr>
          <a:xfrm flipH="1">
            <a:off x="7626117"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13</a:t>
            </a:r>
            <a:endParaRPr sz="1800">
              <a:solidFill>
                <a:srgbClr val="B7B7B7"/>
              </a:solidFill>
              <a:latin typeface="Helvetica Neue Light"/>
              <a:ea typeface="Helvetica Neue Light"/>
              <a:cs typeface="Helvetica Neue Light"/>
              <a:sym typeface="Helvetica Neue Light"/>
            </a:endParaRPr>
          </a:p>
        </p:txBody>
      </p:sp>
      <p:sp>
        <p:nvSpPr>
          <p:cNvPr id="277" name="Google Shape;277;p40"/>
          <p:cNvSpPr/>
          <p:nvPr/>
        </p:nvSpPr>
        <p:spPr>
          <a:xfrm flipH="1">
            <a:off x="7053402"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12</a:t>
            </a:r>
            <a:endParaRPr sz="1800">
              <a:solidFill>
                <a:srgbClr val="B7B7B7"/>
              </a:solidFill>
              <a:latin typeface="Helvetica Neue Light"/>
              <a:ea typeface="Helvetica Neue Light"/>
              <a:cs typeface="Helvetica Neue Light"/>
              <a:sym typeface="Helvetica Neue Light"/>
            </a:endParaRPr>
          </a:p>
        </p:txBody>
      </p:sp>
      <p:sp>
        <p:nvSpPr>
          <p:cNvPr id="278" name="Google Shape;278;p40"/>
          <p:cNvSpPr/>
          <p:nvPr/>
        </p:nvSpPr>
        <p:spPr>
          <a:xfrm flipH="1">
            <a:off x="6480686"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11</a:t>
            </a:r>
            <a:endParaRPr sz="1800">
              <a:solidFill>
                <a:srgbClr val="B7B7B7"/>
              </a:solidFill>
              <a:latin typeface="Helvetica Neue Light"/>
              <a:ea typeface="Helvetica Neue Light"/>
              <a:cs typeface="Helvetica Neue Light"/>
              <a:sym typeface="Helvetica Neue Light"/>
            </a:endParaRPr>
          </a:p>
        </p:txBody>
      </p:sp>
      <p:sp>
        <p:nvSpPr>
          <p:cNvPr id="279" name="Google Shape;279;p40"/>
          <p:cNvSpPr/>
          <p:nvPr/>
        </p:nvSpPr>
        <p:spPr>
          <a:xfrm flipH="1">
            <a:off x="5907970"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10</a:t>
            </a:r>
            <a:endParaRPr sz="1800">
              <a:solidFill>
                <a:srgbClr val="B7B7B7"/>
              </a:solidFill>
              <a:latin typeface="Helvetica Neue Light"/>
              <a:ea typeface="Helvetica Neue Light"/>
              <a:cs typeface="Helvetica Neue Light"/>
              <a:sym typeface="Helvetica Neue Light"/>
            </a:endParaRPr>
          </a:p>
        </p:txBody>
      </p:sp>
      <p:sp>
        <p:nvSpPr>
          <p:cNvPr id="280" name="Google Shape;280;p40"/>
          <p:cNvSpPr/>
          <p:nvPr/>
        </p:nvSpPr>
        <p:spPr>
          <a:xfrm flipH="1">
            <a:off x="5335254"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9</a:t>
            </a:r>
            <a:endParaRPr sz="1800">
              <a:solidFill>
                <a:srgbClr val="B7B7B7"/>
              </a:solidFill>
              <a:latin typeface="Helvetica Neue Light"/>
              <a:ea typeface="Helvetica Neue Light"/>
              <a:cs typeface="Helvetica Neue Light"/>
              <a:sym typeface="Helvetica Neue Light"/>
            </a:endParaRPr>
          </a:p>
        </p:txBody>
      </p:sp>
      <p:sp>
        <p:nvSpPr>
          <p:cNvPr id="281" name="Google Shape;281;p40"/>
          <p:cNvSpPr/>
          <p:nvPr/>
        </p:nvSpPr>
        <p:spPr>
          <a:xfrm flipH="1">
            <a:off x="4762539"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8</a:t>
            </a:r>
            <a:endParaRPr sz="1800">
              <a:solidFill>
                <a:srgbClr val="B7B7B7"/>
              </a:solidFill>
              <a:latin typeface="Helvetica Neue Light"/>
              <a:ea typeface="Helvetica Neue Light"/>
              <a:cs typeface="Helvetica Neue Light"/>
              <a:sym typeface="Helvetica Neue Light"/>
            </a:endParaRPr>
          </a:p>
        </p:txBody>
      </p:sp>
      <p:sp>
        <p:nvSpPr>
          <p:cNvPr id="282" name="Google Shape;282;p40"/>
          <p:cNvSpPr/>
          <p:nvPr/>
        </p:nvSpPr>
        <p:spPr>
          <a:xfrm flipH="1">
            <a:off x="4189844"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7</a:t>
            </a:r>
            <a:endParaRPr sz="1800">
              <a:solidFill>
                <a:srgbClr val="B7B7B7"/>
              </a:solidFill>
              <a:latin typeface="Helvetica Neue Light"/>
              <a:ea typeface="Helvetica Neue Light"/>
              <a:cs typeface="Helvetica Neue Light"/>
              <a:sym typeface="Helvetica Neue Light"/>
            </a:endParaRPr>
          </a:p>
        </p:txBody>
      </p:sp>
      <p:sp>
        <p:nvSpPr>
          <p:cNvPr id="283" name="Google Shape;283;p40"/>
          <p:cNvSpPr/>
          <p:nvPr/>
        </p:nvSpPr>
        <p:spPr>
          <a:xfrm flipH="1">
            <a:off x="3617129" y="2598525"/>
            <a:ext cx="572700" cy="572700"/>
          </a:xfrm>
          <a:prstGeom prst="roundRect">
            <a:avLst>
              <a:gd fmla="val 16667" name="adj"/>
            </a:avLst>
          </a:prstGeom>
          <a:solidFill>
            <a:srgbClr val="C27BA0"/>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6</a:t>
            </a:r>
            <a:endParaRPr b="1" sz="1800">
              <a:latin typeface="Helvetica Neue"/>
              <a:ea typeface="Helvetica Neue"/>
              <a:cs typeface="Helvetica Neue"/>
              <a:sym typeface="Helvetica Neue"/>
            </a:endParaRPr>
          </a:p>
        </p:txBody>
      </p:sp>
      <p:sp>
        <p:nvSpPr>
          <p:cNvPr id="284" name="Google Shape;284;p40"/>
          <p:cNvSpPr/>
          <p:nvPr/>
        </p:nvSpPr>
        <p:spPr>
          <a:xfrm flipH="1">
            <a:off x="3044413" y="2598525"/>
            <a:ext cx="572700" cy="572700"/>
          </a:xfrm>
          <a:prstGeom prst="roundRect">
            <a:avLst>
              <a:gd fmla="val 16667" name="adj"/>
            </a:avLst>
          </a:prstGeom>
          <a:solidFill>
            <a:srgbClr val="C27BA0"/>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5</a:t>
            </a:r>
            <a:endParaRPr b="1" sz="1800">
              <a:latin typeface="Helvetica Neue"/>
              <a:ea typeface="Helvetica Neue"/>
              <a:cs typeface="Helvetica Neue"/>
              <a:sym typeface="Helvetica Neue"/>
            </a:endParaRPr>
          </a:p>
        </p:txBody>
      </p:sp>
      <p:sp>
        <p:nvSpPr>
          <p:cNvPr id="285" name="Google Shape;285;p40"/>
          <p:cNvSpPr/>
          <p:nvPr/>
        </p:nvSpPr>
        <p:spPr>
          <a:xfrm flipH="1">
            <a:off x="2471697" y="2598525"/>
            <a:ext cx="572700" cy="572700"/>
          </a:xfrm>
          <a:prstGeom prst="roundRect">
            <a:avLst>
              <a:gd fmla="val 16667" name="adj"/>
            </a:avLst>
          </a:prstGeom>
          <a:solidFill>
            <a:srgbClr val="8E7CC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4</a:t>
            </a:r>
            <a:endParaRPr b="1" sz="1800">
              <a:latin typeface="Helvetica Neue"/>
              <a:ea typeface="Helvetica Neue"/>
              <a:cs typeface="Helvetica Neue"/>
              <a:sym typeface="Helvetica Neue"/>
            </a:endParaRPr>
          </a:p>
        </p:txBody>
      </p:sp>
      <p:sp>
        <p:nvSpPr>
          <p:cNvPr id="286" name="Google Shape;286;p40"/>
          <p:cNvSpPr/>
          <p:nvPr/>
        </p:nvSpPr>
        <p:spPr>
          <a:xfrm flipH="1">
            <a:off x="1898981" y="2598525"/>
            <a:ext cx="572700" cy="572700"/>
          </a:xfrm>
          <a:prstGeom prst="roundRect">
            <a:avLst>
              <a:gd fmla="val 16667" name="adj"/>
            </a:avLst>
          </a:prstGeom>
          <a:solidFill>
            <a:srgbClr val="8E7CC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3</a:t>
            </a:r>
            <a:endParaRPr b="1" sz="1800">
              <a:latin typeface="Helvetica Neue"/>
              <a:ea typeface="Helvetica Neue"/>
              <a:cs typeface="Helvetica Neue"/>
              <a:sym typeface="Helvetica Neue"/>
            </a:endParaRPr>
          </a:p>
        </p:txBody>
      </p:sp>
      <p:sp>
        <p:nvSpPr>
          <p:cNvPr id="287" name="Google Shape;287;p40"/>
          <p:cNvSpPr/>
          <p:nvPr/>
        </p:nvSpPr>
        <p:spPr>
          <a:xfrm flipH="1">
            <a:off x="1326266" y="2598525"/>
            <a:ext cx="572700" cy="572700"/>
          </a:xfrm>
          <a:prstGeom prst="roundRect">
            <a:avLst>
              <a:gd fmla="val 16667" name="adj"/>
            </a:avLst>
          </a:prstGeom>
          <a:solidFill>
            <a:srgbClr val="76A5A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2</a:t>
            </a:r>
            <a:endParaRPr b="1" sz="1800">
              <a:latin typeface="Helvetica Neue"/>
              <a:ea typeface="Helvetica Neue"/>
              <a:cs typeface="Helvetica Neue"/>
              <a:sym typeface="Helvetica Neue"/>
            </a:endParaRPr>
          </a:p>
        </p:txBody>
      </p:sp>
      <p:sp>
        <p:nvSpPr>
          <p:cNvPr id="288" name="Google Shape;288;p40"/>
          <p:cNvSpPr/>
          <p:nvPr/>
        </p:nvSpPr>
        <p:spPr>
          <a:xfrm flipH="1">
            <a:off x="753550" y="2598525"/>
            <a:ext cx="572700" cy="572700"/>
          </a:xfrm>
          <a:prstGeom prst="roundRect">
            <a:avLst>
              <a:gd fmla="val 16667" name="adj"/>
            </a:avLst>
          </a:prstGeom>
          <a:solidFill>
            <a:srgbClr val="76A5A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a:t>
            </a:r>
            <a:endParaRPr b="1" sz="1800">
              <a:latin typeface="Helvetica Neue"/>
              <a:ea typeface="Helvetica Neue"/>
              <a:cs typeface="Helvetica Neue"/>
              <a:sym typeface="Helvetica Neue"/>
            </a:endParaRPr>
          </a:p>
        </p:txBody>
      </p:sp>
      <p:sp>
        <p:nvSpPr>
          <p:cNvPr id="289" name="Google Shape;289;p40"/>
          <p:cNvSpPr/>
          <p:nvPr/>
        </p:nvSpPr>
        <p:spPr>
          <a:xfrm flipH="1">
            <a:off x="180800"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CCCCCC"/>
                </a:solidFill>
                <a:latin typeface="Helvetica Neue Light"/>
                <a:ea typeface="Helvetica Neue Light"/>
                <a:cs typeface="Helvetica Neue Light"/>
                <a:sym typeface="Helvetica Neue Light"/>
              </a:rPr>
              <a:t>0</a:t>
            </a:r>
            <a:endParaRPr sz="1800">
              <a:solidFill>
                <a:srgbClr val="CCCCCC"/>
              </a:solidFill>
              <a:latin typeface="Helvetica Neue Light"/>
              <a:ea typeface="Helvetica Neue Light"/>
              <a:cs typeface="Helvetica Neue Light"/>
              <a:sym typeface="Helvetica Neue Light"/>
            </a:endParaRPr>
          </a:p>
        </p:txBody>
      </p:sp>
      <p:cxnSp>
        <p:nvCxnSpPr>
          <p:cNvPr id="290" name="Google Shape;290;p40"/>
          <p:cNvCxnSpPr>
            <a:stCxn id="287" idx="1"/>
            <a:endCxn id="288" idx="3"/>
          </p:cNvCxnSpPr>
          <p:nvPr/>
        </p:nvCxnSpPr>
        <p:spPr>
          <a:xfrm flipH="1">
            <a:off x="753566" y="2884875"/>
            <a:ext cx="1145400" cy="600"/>
          </a:xfrm>
          <a:prstGeom prst="bentConnector5">
            <a:avLst>
              <a:gd fmla="val -562" name="adj1"/>
              <a:gd fmla="val 104762500" name="adj2"/>
              <a:gd fmla="val 100403" name="adj3"/>
            </a:avLst>
          </a:prstGeom>
          <a:noFill/>
          <a:ln cap="flat" cmpd="sng" w="9525">
            <a:solidFill>
              <a:schemeClr val="dk2"/>
            </a:solidFill>
            <a:prstDash val="solid"/>
            <a:round/>
            <a:headEnd len="med" w="med" type="none"/>
            <a:tailEnd len="med" w="med" type="none"/>
          </a:ln>
        </p:spPr>
      </p:cxnSp>
      <p:cxnSp>
        <p:nvCxnSpPr>
          <p:cNvPr id="291" name="Google Shape;291;p40"/>
          <p:cNvCxnSpPr>
            <a:stCxn id="287" idx="1"/>
            <a:endCxn id="285" idx="1"/>
          </p:cNvCxnSpPr>
          <p:nvPr/>
        </p:nvCxnSpPr>
        <p:spPr>
          <a:xfrm>
            <a:off x="1898966" y="2884875"/>
            <a:ext cx="1145400" cy="600"/>
          </a:xfrm>
          <a:prstGeom prst="bentConnector5">
            <a:avLst>
              <a:gd fmla="val 562" name="adj1"/>
              <a:gd fmla="val -110012500" name="adj2"/>
              <a:gd fmla="val 100566" name="adj3"/>
            </a:avLst>
          </a:prstGeom>
          <a:noFill/>
          <a:ln cap="flat" cmpd="sng" w="9525">
            <a:solidFill>
              <a:schemeClr val="dk2"/>
            </a:solidFill>
            <a:prstDash val="solid"/>
            <a:round/>
            <a:headEnd len="med" w="med" type="none"/>
            <a:tailEnd len="med" w="med" type="none"/>
          </a:ln>
        </p:spPr>
      </p:cxnSp>
      <p:cxnSp>
        <p:nvCxnSpPr>
          <p:cNvPr id="292" name="Google Shape;292;p40"/>
          <p:cNvCxnSpPr>
            <a:stCxn id="285" idx="1"/>
            <a:endCxn id="283" idx="1"/>
          </p:cNvCxnSpPr>
          <p:nvPr/>
        </p:nvCxnSpPr>
        <p:spPr>
          <a:xfrm>
            <a:off x="3044397" y="2884875"/>
            <a:ext cx="1145400" cy="600"/>
          </a:xfrm>
          <a:prstGeom prst="bentConnector5">
            <a:avLst>
              <a:gd fmla="val 563" name="adj1"/>
              <a:gd fmla="val 106595833" name="adj2"/>
              <a:gd fmla="val 100568" name="adj3"/>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Timeline - 2nd Half, Group Project</a:t>
            </a:r>
            <a:endParaRPr/>
          </a:p>
        </p:txBody>
      </p:sp>
      <p:sp>
        <p:nvSpPr>
          <p:cNvPr id="298" name="Google Shape;298;p41"/>
          <p:cNvSpPr txBox="1"/>
          <p:nvPr/>
        </p:nvSpPr>
        <p:spPr>
          <a:xfrm>
            <a:off x="4037900" y="3557500"/>
            <a:ext cx="2022000" cy="88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App Design</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solidFill>
                  <a:schemeClr val="dk1"/>
                </a:solidFill>
                <a:latin typeface="Helvetica Neue Light"/>
                <a:ea typeface="Helvetica Neue Light"/>
                <a:cs typeface="Helvetica Neue Light"/>
                <a:sym typeface="Helvetica Neue Light"/>
              </a:rPr>
              <a:t>Units 7-9</a:t>
            </a:r>
            <a:endParaRPr sz="2400">
              <a:latin typeface="Helvetica Neue"/>
              <a:ea typeface="Helvetica Neue"/>
              <a:cs typeface="Helvetica Neue"/>
              <a:sym typeface="Helvetica Neue"/>
            </a:endParaRPr>
          </a:p>
        </p:txBody>
      </p:sp>
      <p:cxnSp>
        <p:nvCxnSpPr>
          <p:cNvPr id="299" name="Google Shape;299;p41"/>
          <p:cNvCxnSpPr>
            <a:stCxn id="300" idx="1"/>
            <a:endCxn id="301" idx="1"/>
          </p:cNvCxnSpPr>
          <p:nvPr/>
        </p:nvCxnSpPr>
        <p:spPr>
          <a:xfrm>
            <a:off x="753516" y="2884875"/>
            <a:ext cx="11454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02" name="Google Shape;302;p41"/>
          <p:cNvCxnSpPr>
            <a:stCxn id="301" idx="1"/>
            <a:endCxn id="303" idx="1"/>
          </p:cNvCxnSpPr>
          <p:nvPr/>
        </p:nvCxnSpPr>
        <p:spPr>
          <a:xfrm>
            <a:off x="1898947" y="2884875"/>
            <a:ext cx="1145400" cy="6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04" name="Google Shape;304;p41"/>
          <p:cNvSpPr txBox="1"/>
          <p:nvPr/>
        </p:nvSpPr>
        <p:spPr>
          <a:xfrm>
            <a:off x="6042425" y="1253275"/>
            <a:ext cx="2022000" cy="881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App </a:t>
            </a:r>
            <a:r>
              <a:rPr lang="en" sz="2400">
                <a:latin typeface="Helvetica Neue"/>
                <a:ea typeface="Helvetica Neue"/>
                <a:cs typeface="Helvetica Neue"/>
                <a:sym typeface="Helvetica Neue"/>
              </a:rPr>
              <a:t>Building</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solidFill>
                  <a:schemeClr val="dk1"/>
                </a:solidFill>
                <a:latin typeface="Helvetica Neue Light"/>
                <a:ea typeface="Helvetica Neue Light"/>
                <a:cs typeface="Helvetica Neue Light"/>
                <a:sym typeface="Helvetica Neue Light"/>
              </a:rPr>
              <a:t>Units 10-13</a:t>
            </a:r>
            <a:endParaRPr sz="2400">
              <a:latin typeface="Helvetica Neue"/>
              <a:ea typeface="Helvetica Neue"/>
              <a:cs typeface="Helvetica Neue"/>
              <a:sym typeface="Helvetica Neue"/>
            </a:endParaRPr>
          </a:p>
        </p:txBody>
      </p:sp>
      <p:sp>
        <p:nvSpPr>
          <p:cNvPr id="305" name="Google Shape;305;p41"/>
          <p:cNvSpPr txBox="1"/>
          <p:nvPr/>
        </p:nvSpPr>
        <p:spPr>
          <a:xfrm>
            <a:off x="6749525" y="3557500"/>
            <a:ext cx="2022000" cy="440700"/>
          </a:xfrm>
          <a:prstGeom prst="rect">
            <a:avLst/>
          </a:prstGeom>
          <a:noFill/>
          <a:ln>
            <a:noFill/>
          </a:ln>
        </p:spPr>
        <p:txBody>
          <a:bodyPr anchorCtr="0" anchor="t" bIns="0" lIns="0" spcFirstLastPara="1" rIns="91425" wrap="square" tIns="0">
            <a:noAutofit/>
          </a:bodyPr>
          <a:lstStyle/>
          <a:p>
            <a:pPr indent="0" lvl="0" marL="0" rtl="0" algn="r">
              <a:spcBef>
                <a:spcPts val="0"/>
              </a:spcBef>
              <a:spcAft>
                <a:spcPts val="0"/>
              </a:spcAft>
              <a:buNone/>
            </a:pPr>
            <a:r>
              <a:rPr lang="en" sz="2400">
                <a:latin typeface="Helvetica Neue"/>
                <a:ea typeface="Helvetica Neue"/>
                <a:cs typeface="Helvetica Neue"/>
                <a:sym typeface="Helvetica Neue"/>
              </a:rPr>
              <a:t>Demo Day</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306" name="Google Shape;306;p41"/>
          <p:cNvSpPr/>
          <p:nvPr/>
        </p:nvSpPr>
        <p:spPr>
          <a:xfrm flipH="1">
            <a:off x="8198833" y="2598525"/>
            <a:ext cx="572700" cy="5727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14</a:t>
            </a:r>
            <a:endParaRPr b="1" sz="1800">
              <a:latin typeface="Helvetica Neue"/>
              <a:ea typeface="Helvetica Neue"/>
              <a:cs typeface="Helvetica Neue"/>
              <a:sym typeface="Helvetica Neue"/>
            </a:endParaRPr>
          </a:p>
        </p:txBody>
      </p:sp>
      <p:sp>
        <p:nvSpPr>
          <p:cNvPr id="307" name="Google Shape;307;p41"/>
          <p:cNvSpPr/>
          <p:nvPr/>
        </p:nvSpPr>
        <p:spPr>
          <a:xfrm flipH="1">
            <a:off x="7626117" y="2598525"/>
            <a:ext cx="572700" cy="5727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13</a:t>
            </a:r>
            <a:endParaRPr b="1" sz="1800">
              <a:latin typeface="Helvetica Neue"/>
              <a:ea typeface="Helvetica Neue"/>
              <a:cs typeface="Helvetica Neue"/>
              <a:sym typeface="Helvetica Neue"/>
            </a:endParaRPr>
          </a:p>
        </p:txBody>
      </p:sp>
      <p:sp>
        <p:nvSpPr>
          <p:cNvPr id="308" name="Google Shape;308;p41"/>
          <p:cNvSpPr/>
          <p:nvPr/>
        </p:nvSpPr>
        <p:spPr>
          <a:xfrm flipH="1">
            <a:off x="7053402" y="2598525"/>
            <a:ext cx="572700" cy="5727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12</a:t>
            </a:r>
            <a:endParaRPr b="1" sz="1800">
              <a:latin typeface="Helvetica Neue"/>
              <a:ea typeface="Helvetica Neue"/>
              <a:cs typeface="Helvetica Neue"/>
              <a:sym typeface="Helvetica Neue"/>
            </a:endParaRPr>
          </a:p>
        </p:txBody>
      </p:sp>
      <p:sp>
        <p:nvSpPr>
          <p:cNvPr id="309" name="Google Shape;309;p41"/>
          <p:cNvSpPr/>
          <p:nvPr/>
        </p:nvSpPr>
        <p:spPr>
          <a:xfrm flipH="1">
            <a:off x="6480686" y="2598525"/>
            <a:ext cx="572700" cy="5727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11</a:t>
            </a:r>
            <a:endParaRPr b="1" sz="1800">
              <a:latin typeface="Helvetica Neue"/>
              <a:ea typeface="Helvetica Neue"/>
              <a:cs typeface="Helvetica Neue"/>
              <a:sym typeface="Helvetica Neue"/>
            </a:endParaRPr>
          </a:p>
        </p:txBody>
      </p:sp>
      <p:sp>
        <p:nvSpPr>
          <p:cNvPr id="310" name="Google Shape;310;p41"/>
          <p:cNvSpPr/>
          <p:nvPr/>
        </p:nvSpPr>
        <p:spPr>
          <a:xfrm flipH="1">
            <a:off x="5907970" y="2598525"/>
            <a:ext cx="572700" cy="5727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10</a:t>
            </a:r>
            <a:endParaRPr b="1" sz="1800">
              <a:latin typeface="Helvetica Neue"/>
              <a:ea typeface="Helvetica Neue"/>
              <a:cs typeface="Helvetica Neue"/>
              <a:sym typeface="Helvetica Neue"/>
            </a:endParaRPr>
          </a:p>
        </p:txBody>
      </p:sp>
      <p:sp>
        <p:nvSpPr>
          <p:cNvPr id="311" name="Google Shape;311;p41"/>
          <p:cNvSpPr/>
          <p:nvPr/>
        </p:nvSpPr>
        <p:spPr>
          <a:xfrm flipH="1">
            <a:off x="5335254" y="2598525"/>
            <a:ext cx="572700" cy="5727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9</a:t>
            </a:r>
            <a:endParaRPr b="1" sz="1800">
              <a:latin typeface="Helvetica Neue"/>
              <a:ea typeface="Helvetica Neue"/>
              <a:cs typeface="Helvetica Neue"/>
              <a:sym typeface="Helvetica Neue"/>
            </a:endParaRPr>
          </a:p>
        </p:txBody>
      </p:sp>
      <p:sp>
        <p:nvSpPr>
          <p:cNvPr id="312" name="Google Shape;312;p41"/>
          <p:cNvSpPr/>
          <p:nvPr/>
        </p:nvSpPr>
        <p:spPr>
          <a:xfrm flipH="1">
            <a:off x="4762539" y="2598525"/>
            <a:ext cx="572700" cy="5727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8</a:t>
            </a:r>
            <a:endParaRPr b="1" sz="1800">
              <a:latin typeface="Helvetica Neue"/>
              <a:ea typeface="Helvetica Neue"/>
              <a:cs typeface="Helvetica Neue"/>
              <a:sym typeface="Helvetica Neue"/>
            </a:endParaRPr>
          </a:p>
        </p:txBody>
      </p:sp>
      <p:sp>
        <p:nvSpPr>
          <p:cNvPr id="313" name="Google Shape;313;p41"/>
          <p:cNvSpPr/>
          <p:nvPr/>
        </p:nvSpPr>
        <p:spPr>
          <a:xfrm flipH="1">
            <a:off x="4189844" y="2598525"/>
            <a:ext cx="572700" cy="5727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7</a:t>
            </a:r>
            <a:endParaRPr b="1" sz="1800">
              <a:latin typeface="Helvetica Neue"/>
              <a:ea typeface="Helvetica Neue"/>
              <a:cs typeface="Helvetica Neue"/>
              <a:sym typeface="Helvetica Neue"/>
            </a:endParaRPr>
          </a:p>
        </p:txBody>
      </p:sp>
      <p:sp>
        <p:nvSpPr>
          <p:cNvPr id="314" name="Google Shape;314;p41"/>
          <p:cNvSpPr/>
          <p:nvPr/>
        </p:nvSpPr>
        <p:spPr>
          <a:xfrm flipH="1">
            <a:off x="3617129" y="2598525"/>
            <a:ext cx="572700" cy="572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6</a:t>
            </a:r>
            <a:endParaRPr sz="1800">
              <a:solidFill>
                <a:srgbClr val="B7B7B7"/>
              </a:solidFill>
              <a:latin typeface="Helvetica Neue Light"/>
              <a:ea typeface="Helvetica Neue Light"/>
              <a:cs typeface="Helvetica Neue Light"/>
              <a:sym typeface="Helvetica Neue Light"/>
            </a:endParaRPr>
          </a:p>
        </p:txBody>
      </p:sp>
      <p:sp>
        <p:nvSpPr>
          <p:cNvPr id="315" name="Google Shape;315;p41"/>
          <p:cNvSpPr/>
          <p:nvPr/>
        </p:nvSpPr>
        <p:spPr>
          <a:xfrm flipH="1">
            <a:off x="3044413" y="2598525"/>
            <a:ext cx="572700" cy="572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5</a:t>
            </a:r>
            <a:endParaRPr sz="1800">
              <a:solidFill>
                <a:srgbClr val="B7B7B7"/>
              </a:solidFill>
              <a:latin typeface="Helvetica Neue Light"/>
              <a:ea typeface="Helvetica Neue Light"/>
              <a:cs typeface="Helvetica Neue Light"/>
              <a:sym typeface="Helvetica Neue Light"/>
            </a:endParaRPr>
          </a:p>
        </p:txBody>
      </p:sp>
      <p:sp>
        <p:nvSpPr>
          <p:cNvPr id="316" name="Google Shape;316;p41"/>
          <p:cNvSpPr/>
          <p:nvPr/>
        </p:nvSpPr>
        <p:spPr>
          <a:xfrm flipH="1">
            <a:off x="2471697" y="2598525"/>
            <a:ext cx="572700" cy="572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4</a:t>
            </a:r>
            <a:endParaRPr sz="1800">
              <a:solidFill>
                <a:srgbClr val="B7B7B7"/>
              </a:solidFill>
              <a:latin typeface="Helvetica Neue Light"/>
              <a:ea typeface="Helvetica Neue Light"/>
              <a:cs typeface="Helvetica Neue Light"/>
              <a:sym typeface="Helvetica Neue Light"/>
            </a:endParaRPr>
          </a:p>
        </p:txBody>
      </p:sp>
      <p:sp>
        <p:nvSpPr>
          <p:cNvPr id="317" name="Google Shape;317;p41"/>
          <p:cNvSpPr/>
          <p:nvPr/>
        </p:nvSpPr>
        <p:spPr>
          <a:xfrm flipH="1">
            <a:off x="1898981" y="2598525"/>
            <a:ext cx="572700" cy="572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3</a:t>
            </a:r>
            <a:endParaRPr sz="1800">
              <a:solidFill>
                <a:srgbClr val="B7B7B7"/>
              </a:solidFill>
              <a:latin typeface="Helvetica Neue Light"/>
              <a:ea typeface="Helvetica Neue Light"/>
              <a:cs typeface="Helvetica Neue Light"/>
              <a:sym typeface="Helvetica Neue Light"/>
            </a:endParaRPr>
          </a:p>
        </p:txBody>
      </p:sp>
      <p:sp>
        <p:nvSpPr>
          <p:cNvPr id="318" name="Google Shape;318;p41"/>
          <p:cNvSpPr/>
          <p:nvPr/>
        </p:nvSpPr>
        <p:spPr>
          <a:xfrm flipH="1">
            <a:off x="1326266" y="2598525"/>
            <a:ext cx="572700" cy="572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2</a:t>
            </a:r>
            <a:endParaRPr sz="1800">
              <a:solidFill>
                <a:srgbClr val="B7B7B7"/>
              </a:solidFill>
              <a:latin typeface="Helvetica Neue Light"/>
              <a:ea typeface="Helvetica Neue Light"/>
              <a:cs typeface="Helvetica Neue Light"/>
              <a:sym typeface="Helvetica Neue Light"/>
            </a:endParaRPr>
          </a:p>
        </p:txBody>
      </p:sp>
      <p:sp>
        <p:nvSpPr>
          <p:cNvPr id="319" name="Google Shape;319;p41"/>
          <p:cNvSpPr/>
          <p:nvPr/>
        </p:nvSpPr>
        <p:spPr>
          <a:xfrm flipH="1">
            <a:off x="753550" y="2598525"/>
            <a:ext cx="572700" cy="572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1</a:t>
            </a:r>
            <a:endParaRPr sz="1800">
              <a:solidFill>
                <a:srgbClr val="B7B7B7"/>
              </a:solidFill>
              <a:latin typeface="Helvetica Neue Light"/>
              <a:ea typeface="Helvetica Neue Light"/>
              <a:cs typeface="Helvetica Neue Light"/>
              <a:sym typeface="Helvetica Neue Light"/>
            </a:endParaRPr>
          </a:p>
        </p:txBody>
      </p:sp>
      <p:sp>
        <p:nvSpPr>
          <p:cNvPr id="320" name="Google Shape;320;p41"/>
          <p:cNvSpPr/>
          <p:nvPr/>
        </p:nvSpPr>
        <p:spPr>
          <a:xfrm flipH="1">
            <a:off x="180800" y="2598525"/>
            <a:ext cx="5727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7B7B7"/>
                </a:solidFill>
                <a:latin typeface="Helvetica Neue Light"/>
                <a:ea typeface="Helvetica Neue Light"/>
                <a:cs typeface="Helvetica Neue Light"/>
                <a:sym typeface="Helvetica Neue Light"/>
              </a:rPr>
              <a:t>0</a:t>
            </a:r>
            <a:endParaRPr sz="1800">
              <a:solidFill>
                <a:srgbClr val="B7B7B7"/>
              </a:solidFill>
              <a:latin typeface="Helvetica Neue Light"/>
              <a:ea typeface="Helvetica Neue Light"/>
              <a:cs typeface="Helvetica Neue Light"/>
              <a:sym typeface="Helvetica Neue Light"/>
            </a:endParaRPr>
          </a:p>
        </p:txBody>
      </p:sp>
      <p:cxnSp>
        <p:nvCxnSpPr>
          <p:cNvPr id="321" name="Google Shape;321;p41"/>
          <p:cNvCxnSpPr>
            <a:stCxn id="313" idx="3"/>
            <a:endCxn id="311" idx="1"/>
          </p:cNvCxnSpPr>
          <p:nvPr/>
        </p:nvCxnSpPr>
        <p:spPr>
          <a:xfrm>
            <a:off x="4189844" y="2884875"/>
            <a:ext cx="1718100" cy="600"/>
          </a:xfrm>
          <a:prstGeom prst="bentConnector5">
            <a:avLst>
              <a:gd fmla="val 376" name="adj1"/>
              <a:gd fmla="val 97416667" name="adj2"/>
              <a:gd fmla="val 100380" name="adj3"/>
            </a:avLst>
          </a:prstGeom>
          <a:noFill/>
          <a:ln cap="flat" cmpd="sng" w="9525">
            <a:solidFill>
              <a:schemeClr val="dk2"/>
            </a:solidFill>
            <a:prstDash val="solid"/>
            <a:round/>
            <a:headEnd len="med" w="med" type="none"/>
            <a:tailEnd len="med" w="med" type="none"/>
          </a:ln>
        </p:spPr>
      </p:cxnSp>
      <p:cxnSp>
        <p:nvCxnSpPr>
          <p:cNvPr id="322" name="Google Shape;322;p41"/>
          <p:cNvCxnSpPr>
            <a:endCxn id="307" idx="1"/>
          </p:cNvCxnSpPr>
          <p:nvPr/>
        </p:nvCxnSpPr>
        <p:spPr>
          <a:xfrm>
            <a:off x="5908017" y="2884275"/>
            <a:ext cx="2290800" cy="600"/>
          </a:xfrm>
          <a:prstGeom prst="bentConnector5">
            <a:avLst>
              <a:gd fmla="val 282" name="adj1"/>
              <a:gd fmla="val -106237500" name="adj2"/>
              <a:gd fmla="val 99805" name="adj3"/>
            </a:avLst>
          </a:prstGeom>
          <a:noFill/>
          <a:ln cap="flat" cmpd="sng" w="9525">
            <a:solidFill>
              <a:schemeClr val="dk2"/>
            </a:solidFill>
            <a:prstDash val="solid"/>
            <a:round/>
            <a:headEnd len="med" w="med" type="none"/>
            <a:tailEnd len="med" w="med" type="none"/>
          </a:ln>
        </p:spPr>
      </p:cxnSp>
      <p:cxnSp>
        <p:nvCxnSpPr>
          <p:cNvPr id="323" name="Google Shape;323;p41"/>
          <p:cNvCxnSpPr>
            <a:stCxn id="306" idx="1"/>
            <a:endCxn id="305" idx="3"/>
          </p:cNvCxnSpPr>
          <p:nvPr/>
        </p:nvCxnSpPr>
        <p:spPr>
          <a:xfrm>
            <a:off x="8771533" y="2884875"/>
            <a:ext cx="600" cy="893100"/>
          </a:xfrm>
          <a:prstGeom prst="bentConnector3">
            <a:avLst>
              <a:gd fmla="val 396875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327" name="Shape 327"/>
        <p:cNvGrpSpPr/>
        <p:nvPr/>
      </p:nvGrpSpPr>
      <p:grpSpPr>
        <a:xfrm>
          <a:off x="0" y="0"/>
          <a:ext cx="0" cy="0"/>
          <a:chOff x="0" y="0"/>
          <a:chExt cx="0" cy="0"/>
        </a:xfrm>
      </p:grpSpPr>
      <p:sp>
        <p:nvSpPr>
          <p:cNvPr id="328" name="Google Shape;328;p42"/>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2"/>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 App Assignment Projects</a:t>
            </a:r>
            <a:endParaRPr sz="4800"/>
          </a:p>
        </p:txBody>
      </p:sp>
      <p:sp>
        <p:nvSpPr>
          <p:cNvPr id="330" name="Google Shape;330;p42"/>
          <p:cNvSpPr txBox="1"/>
          <p:nvPr/>
        </p:nvSpPr>
        <p:spPr>
          <a:xfrm>
            <a:off x="1620150" y="3104250"/>
            <a:ext cx="59037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Build your skills by building apps!</a:t>
            </a:r>
            <a:endParaRPr sz="30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3"/>
          <p:cNvSpPr/>
          <p:nvPr/>
        </p:nvSpPr>
        <p:spPr>
          <a:xfrm>
            <a:off x="6651213" y="891500"/>
            <a:ext cx="1971569" cy="4156273"/>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noFill/>
          <a:ln cap="flat" cmpd="sng" w="9525">
            <a:solidFill>
              <a:srgbClr val="999F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a:off x="4110262" y="891500"/>
            <a:ext cx="1971569" cy="4156273"/>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noFill/>
          <a:ln cap="flat" cmpd="sng" w="9525">
            <a:solidFill>
              <a:srgbClr val="999F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1569288" y="891500"/>
            <a:ext cx="1971569" cy="4156273"/>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noFill/>
          <a:ln cap="flat" cmpd="sng" w="9525">
            <a:solidFill>
              <a:srgbClr val="999F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lix_daniel.gif" id="338" name="Google Shape;338;p43"/>
          <p:cNvPicPr preferRelativeResize="0"/>
          <p:nvPr/>
        </p:nvPicPr>
        <p:blipFill rotWithShape="1">
          <a:blip r:embed="rId3">
            <a:alphaModFix/>
          </a:blip>
          <a:srcRect b="1920" l="0" r="0" t="2532"/>
          <a:stretch/>
        </p:blipFill>
        <p:spPr>
          <a:xfrm>
            <a:off x="1718279" y="1479076"/>
            <a:ext cx="1691621" cy="2981152"/>
          </a:xfrm>
          <a:prstGeom prst="rect">
            <a:avLst/>
          </a:prstGeom>
          <a:noFill/>
          <a:ln cap="flat" cmpd="sng" w="9525">
            <a:solidFill>
              <a:srgbClr val="999FA9"/>
            </a:solidFill>
            <a:prstDash val="solid"/>
            <a:round/>
            <a:headEnd len="sm" w="sm" type="none"/>
            <a:tailEnd len="sm" w="sm" type="none"/>
          </a:ln>
        </p:spPr>
      </p:pic>
      <p:pic>
        <p:nvPicPr>
          <p:cNvPr descr="twitter_sine_4fps_48colors.gif" id="339" name="Google Shape;339;p43"/>
          <p:cNvPicPr preferRelativeResize="0"/>
          <p:nvPr/>
        </p:nvPicPr>
        <p:blipFill rotWithShape="1">
          <a:blip r:embed="rId4">
            <a:alphaModFix/>
          </a:blip>
          <a:srcRect b="0" l="387" r="377" t="0"/>
          <a:stretch/>
        </p:blipFill>
        <p:spPr>
          <a:xfrm>
            <a:off x="4261931" y="1479086"/>
            <a:ext cx="1668186" cy="2981154"/>
          </a:xfrm>
          <a:prstGeom prst="rect">
            <a:avLst/>
          </a:prstGeom>
          <a:noFill/>
          <a:ln cap="flat" cmpd="sng" w="9525">
            <a:solidFill>
              <a:srgbClr val="999FA9"/>
            </a:solidFill>
            <a:prstDash val="solid"/>
            <a:round/>
            <a:headEnd len="sm" w="sm" type="none"/>
            <a:tailEnd len="sm" w="sm" type="none"/>
          </a:ln>
        </p:spPr>
      </p:pic>
      <p:pic>
        <p:nvPicPr>
          <p:cNvPr descr="insta_fiona_4fps_allcolors.gif" id="340" name="Google Shape;340;p43"/>
          <p:cNvPicPr preferRelativeResize="0"/>
          <p:nvPr/>
        </p:nvPicPr>
        <p:blipFill rotWithShape="1">
          <a:blip r:embed="rId5">
            <a:alphaModFix/>
          </a:blip>
          <a:srcRect b="9" l="0" r="0" t="9"/>
          <a:stretch/>
        </p:blipFill>
        <p:spPr>
          <a:xfrm>
            <a:off x="6801684" y="1479086"/>
            <a:ext cx="1668201" cy="2981153"/>
          </a:xfrm>
          <a:prstGeom prst="rect">
            <a:avLst/>
          </a:prstGeom>
          <a:noFill/>
          <a:ln cap="flat" cmpd="sng" w="9525">
            <a:solidFill>
              <a:srgbClr val="999FA9"/>
            </a:solidFill>
            <a:prstDash val="solid"/>
            <a:round/>
            <a:headEnd len="sm" w="sm" type="none"/>
            <a:tailEnd len="sm" w="sm" type="none"/>
          </a:ln>
        </p:spPr>
      </p:pic>
      <p:sp>
        <p:nvSpPr>
          <p:cNvPr id="341" name="Google Shape;341;p43"/>
          <p:cNvSpPr txBox="1"/>
          <p:nvPr/>
        </p:nvSpPr>
        <p:spPr>
          <a:xfrm>
            <a:off x="1563450" y="260938"/>
            <a:ext cx="20817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Flix</a:t>
            </a:r>
            <a:endParaRPr sz="3000">
              <a:latin typeface="Helvetica Neue Light"/>
              <a:ea typeface="Helvetica Neue Light"/>
              <a:cs typeface="Helvetica Neue Light"/>
              <a:sym typeface="Helvetica Neue Light"/>
            </a:endParaRPr>
          </a:p>
        </p:txBody>
      </p:sp>
      <p:sp>
        <p:nvSpPr>
          <p:cNvPr id="342" name="Google Shape;342;p43"/>
          <p:cNvSpPr txBox="1"/>
          <p:nvPr/>
        </p:nvSpPr>
        <p:spPr>
          <a:xfrm>
            <a:off x="1563450" y="627259"/>
            <a:ext cx="2081700" cy="2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Light"/>
                <a:ea typeface="Helvetica Neue Light"/>
                <a:cs typeface="Helvetica Neue Light"/>
                <a:sym typeface="Helvetica Neue Light"/>
              </a:rPr>
              <a:t>App 1</a:t>
            </a:r>
            <a:endParaRPr>
              <a:latin typeface="Helvetica Neue Light"/>
              <a:ea typeface="Helvetica Neue Light"/>
              <a:cs typeface="Helvetica Neue Light"/>
              <a:sym typeface="Helvetica Neue Light"/>
            </a:endParaRPr>
          </a:p>
        </p:txBody>
      </p:sp>
      <p:sp>
        <p:nvSpPr>
          <p:cNvPr id="343" name="Google Shape;343;p43"/>
          <p:cNvSpPr txBox="1"/>
          <p:nvPr/>
        </p:nvSpPr>
        <p:spPr>
          <a:xfrm>
            <a:off x="4000125" y="260938"/>
            <a:ext cx="20817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Twitter</a:t>
            </a:r>
            <a:endParaRPr sz="3000">
              <a:latin typeface="Helvetica Neue Light"/>
              <a:ea typeface="Helvetica Neue Light"/>
              <a:cs typeface="Helvetica Neue Light"/>
              <a:sym typeface="Helvetica Neue Light"/>
            </a:endParaRPr>
          </a:p>
        </p:txBody>
      </p:sp>
      <p:sp>
        <p:nvSpPr>
          <p:cNvPr id="344" name="Google Shape;344;p43"/>
          <p:cNvSpPr txBox="1"/>
          <p:nvPr/>
        </p:nvSpPr>
        <p:spPr>
          <a:xfrm>
            <a:off x="4000125" y="627259"/>
            <a:ext cx="2081700" cy="2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Light"/>
                <a:ea typeface="Helvetica Neue Light"/>
                <a:cs typeface="Helvetica Neue Light"/>
                <a:sym typeface="Helvetica Neue Light"/>
              </a:rPr>
              <a:t>App 2</a:t>
            </a:r>
            <a:endParaRPr>
              <a:latin typeface="Helvetica Neue Light"/>
              <a:ea typeface="Helvetica Neue Light"/>
              <a:cs typeface="Helvetica Neue Light"/>
              <a:sym typeface="Helvetica Neue Light"/>
            </a:endParaRPr>
          </a:p>
        </p:txBody>
      </p:sp>
      <p:sp>
        <p:nvSpPr>
          <p:cNvPr id="345" name="Google Shape;345;p43"/>
          <p:cNvSpPr txBox="1"/>
          <p:nvPr/>
        </p:nvSpPr>
        <p:spPr>
          <a:xfrm>
            <a:off x="6594925" y="260950"/>
            <a:ext cx="20817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Instagram</a:t>
            </a:r>
            <a:endParaRPr sz="3000">
              <a:latin typeface="Helvetica Neue Light"/>
              <a:ea typeface="Helvetica Neue Light"/>
              <a:cs typeface="Helvetica Neue Light"/>
              <a:sym typeface="Helvetica Neue Light"/>
            </a:endParaRPr>
          </a:p>
        </p:txBody>
      </p:sp>
      <p:sp>
        <p:nvSpPr>
          <p:cNvPr id="346" name="Google Shape;346;p43"/>
          <p:cNvSpPr txBox="1"/>
          <p:nvPr/>
        </p:nvSpPr>
        <p:spPr>
          <a:xfrm>
            <a:off x="6594925" y="627271"/>
            <a:ext cx="2081700" cy="2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Light"/>
                <a:ea typeface="Helvetica Neue Light"/>
                <a:cs typeface="Helvetica Neue Light"/>
                <a:sym typeface="Helvetica Neue Light"/>
              </a:rPr>
              <a:t>App 3</a:t>
            </a:r>
            <a:endParaRPr>
              <a:latin typeface="Helvetica Neue Light"/>
              <a:ea typeface="Helvetica Neue Light"/>
              <a:cs typeface="Helvetica Neue Light"/>
              <a:sym typeface="Helvetica Neue Light"/>
            </a:endParaRPr>
          </a:p>
        </p:txBody>
      </p:sp>
      <p:sp>
        <p:nvSpPr>
          <p:cNvPr id="347" name="Google Shape;347;p43"/>
          <p:cNvSpPr/>
          <p:nvPr/>
        </p:nvSpPr>
        <p:spPr>
          <a:xfrm>
            <a:off x="0" y="0"/>
            <a:ext cx="999900" cy="5143500"/>
          </a:xfrm>
          <a:prstGeom prst="rect">
            <a:avLst/>
          </a:prstGeom>
          <a:solidFill>
            <a:srgbClr val="3FB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txBox="1"/>
          <p:nvPr/>
        </p:nvSpPr>
        <p:spPr>
          <a:xfrm flipH="1">
            <a:off x="249900" y="0"/>
            <a:ext cx="5001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ASS</a:t>
            </a: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IGNMENTS</a:t>
            </a:r>
            <a:endParaRPr b="1" sz="2400">
              <a:solidFill>
                <a:srgbClr val="FFFFF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352" name="Shape 352"/>
        <p:cNvGrpSpPr/>
        <p:nvPr/>
      </p:nvGrpSpPr>
      <p:grpSpPr>
        <a:xfrm>
          <a:off x="0" y="0"/>
          <a:ext cx="0" cy="0"/>
          <a:chOff x="0" y="0"/>
          <a:chExt cx="0" cy="0"/>
        </a:xfrm>
      </p:grpSpPr>
      <p:sp>
        <p:nvSpPr>
          <p:cNvPr id="353" name="Google Shape;353;p44"/>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 Group Project App</a:t>
            </a:r>
            <a:endParaRPr sz="4800"/>
          </a:p>
        </p:txBody>
      </p:sp>
      <p:sp>
        <p:nvSpPr>
          <p:cNvPr id="355" name="Google Shape;355;p44"/>
          <p:cNvSpPr txBox="1"/>
          <p:nvPr/>
        </p:nvSpPr>
        <p:spPr>
          <a:xfrm>
            <a:off x="1041600" y="3104250"/>
            <a:ext cx="70608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Apply your skills to design and build an original app from scratch in a small team.</a:t>
            </a:r>
            <a:endParaRPr sz="30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9" name="Shape 359"/>
        <p:cNvGrpSpPr/>
        <p:nvPr/>
      </p:nvGrpSpPr>
      <p:grpSpPr>
        <a:xfrm>
          <a:off x="0" y="0"/>
          <a:ext cx="0" cy="0"/>
          <a:chOff x="0" y="0"/>
          <a:chExt cx="0" cy="0"/>
        </a:xfrm>
      </p:grpSpPr>
      <p:pic>
        <p:nvPicPr>
          <p:cNvPr id="360" name="Google Shape;360;p45"/>
          <p:cNvPicPr preferRelativeResize="0"/>
          <p:nvPr/>
        </p:nvPicPr>
        <p:blipFill rotWithShape="1">
          <a:blip r:embed="rId3">
            <a:alphaModFix/>
          </a:blip>
          <a:srcRect b="0" l="14755" r="0" t="0"/>
          <a:stretch/>
        </p:blipFill>
        <p:spPr>
          <a:xfrm flipH="1">
            <a:off x="5230800" y="-228600"/>
            <a:ext cx="3913200" cy="3060300"/>
          </a:xfrm>
          <a:prstGeom prst="roundRect">
            <a:avLst>
              <a:gd fmla="val 16667" name="adj"/>
            </a:avLst>
          </a:prstGeom>
          <a:noFill/>
          <a:ln>
            <a:noFill/>
          </a:ln>
          <a:effectLst>
            <a:outerShdw blurRad="285750" rotWithShape="0" algn="bl" dir="2760000" dist="238125">
              <a:srgbClr val="000000">
                <a:alpha val="89000"/>
              </a:srgbClr>
            </a:outerShdw>
          </a:effectLst>
        </p:spPr>
      </p:pic>
      <p:pic>
        <p:nvPicPr>
          <p:cNvPr id="361" name="Google Shape;361;p45"/>
          <p:cNvPicPr preferRelativeResize="0"/>
          <p:nvPr/>
        </p:nvPicPr>
        <p:blipFill rotWithShape="1">
          <a:blip r:embed="rId4">
            <a:alphaModFix/>
          </a:blip>
          <a:srcRect b="13275" l="35591" r="0" t="19776"/>
          <a:stretch/>
        </p:blipFill>
        <p:spPr>
          <a:xfrm flipH="1">
            <a:off x="969375" y="2223050"/>
            <a:ext cx="4566300" cy="3560100"/>
          </a:xfrm>
          <a:prstGeom prst="roundRect">
            <a:avLst>
              <a:gd fmla="val 16667" name="adj"/>
            </a:avLst>
          </a:prstGeom>
          <a:noFill/>
          <a:ln>
            <a:noFill/>
          </a:ln>
          <a:effectLst>
            <a:outerShdw blurRad="285750" rotWithShape="0" algn="bl" dir="2760000" dist="238125">
              <a:srgbClr val="000000">
                <a:alpha val="90000"/>
              </a:srgbClr>
            </a:outerShdw>
          </a:effectLst>
        </p:spPr>
      </p:pic>
      <p:pic>
        <p:nvPicPr>
          <p:cNvPr id="362" name="Google Shape;362;p45"/>
          <p:cNvPicPr preferRelativeResize="0"/>
          <p:nvPr/>
        </p:nvPicPr>
        <p:blipFill rotWithShape="1">
          <a:blip r:embed="rId5">
            <a:alphaModFix/>
          </a:blip>
          <a:srcRect b="0" l="12815" r="18540" t="0"/>
          <a:stretch/>
        </p:blipFill>
        <p:spPr>
          <a:xfrm flipH="1">
            <a:off x="5230650" y="2154000"/>
            <a:ext cx="3988500" cy="3268200"/>
          </a:xfrm>
          <a:prstGeom prst="roundRect">
            <a:avLst>
              <a:gd fmla="val 16667" name="adj"/>
            </a:avLst>
          </a:prstGeom>
          <a:noFill/>
          <a:ln>
            <a:noFill/>
          </a:ln>
        </p:spPr>
      </p:pic>
      <p:pic>
        <p:nvPicPr>
          <p:cNvPr id="363" name="Google Shape;363;p45"/>
          <p:cNvPicPr preferRelativeResize="0"/>
          <p:nvPr/>
        </p:nvPicPr>
        <p:blipFill rotWithShape="1">
          <a:blip r:embed="rId6">
            <a:alphaModFix/>
          </a:blip>
          <a:srcRect b="12349" l="0" r="7054" t="0"/>
          <a:stretch/>
        </p:blipFill>
        <p:spPr>
          <a:xfrm>
            <a:off x="750000" y="-239575"/>
            <a:ext cx="4703100" cy="2956500"/>
          </a:xfrm>
          <a:prstGeom prst="roundRect">
            <a:avLst>
              <a:gd fmla="val 16667" name="adj"/>
            </a:avLst>
          </a:prstGeom>
          <a:noFill/>
          <a:ln>
            <a:noFill/>
          </a:ln>
          <a:effectLst>
            <a:outerShdw blurRad="285750" rotWithShape="0" algn="bl" dir="2760000" dist="228600">
              <a:srgbClr val="000000">
                <a:alpha val="90000"/>
              </a:srgbClr>
            </a:outerShdw>
          </a:effectLst>
        </p:spPr>
      </p:pic>
      <p:sp>
        <p:nvSpPr>
          <p:cNvPr id="364" name="Google Shape;364;p45"/>
          <p:cNvSpPr/>
          <p:nvPr/>
        </p:nvSpPr>
        <p:spPr>
          <a:xfrm>
            <a:off x="0" y="0"/>
            <a:ext cx="999900" cy="5143500"/>
          </a:xfrm>
          <a:prstGeom prst="rect">
            <a:avLst/>
          </a:prstGeom>
          <a:solidFill>
            <a:srgbClr val="3FB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5"/>
          <p:cNvSpPr txBox="1"/>
          <p:nvPr/>
        </p:nvSpPr>
        <p:spPr>
          <a:xfrm flipH="1">
            <a:off x="249900" y="0"/>
            <a:ext cx="5001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GROUP </a:t>
            </a:r>
            <a:endParaRPr b="1"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b="1"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PROJECT</a:t>
            </a:r>
            <a:endParaRPr b="1" sz="2400">
              <a:solidFill>
                <a:srgbClr val="FFFFF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369" name="Shape 369"/>
        <p:cNvGrpSpPr/>
        <p:nvPr/>
      </p:nvGrpSpPr>
      <p:grpSpPr>
        <a:xfrm>
          <a:off x="0" y="0"/>
          <a:ext cx="0" cy="0"/>
          <a:chOff x="0" y="0"/>
          <a:chExt cx="0" cy="0"/>
        </a:xfrm>
      </p:grpSpPr>
      <p:sp>
        <p:nvSpPr>
          <p:cNvPr id="370" name="Google Shape;370;p46"/>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t>
            </a:r>
            <a:r>
              <a:rPr lang="en" sz="4800"/>
              <a:t> Demo Day</a:t>
            </a:r>
            <a:endParaRPr sz="4800"/>
          </a:p>
        </p:txBody>
      </p:sp>
      <p:sp>
        <p:nvSpPr>
          <p:cNvPr id="372" name="Google Shape;372;p46"/>
          <p:cNvSpPr txBox="1"/>
          <p:nvPr/>
        </p:nvSpPr>
        <p:spPr>
          <a:xfrm>
            <a:off x="1041600" y="3104250"/>
            <a:ext cx="70608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Present &amp; pitch your group project app!</a:t>
            </a:r>
            <a:endParaRPr sz="30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123" name="Shape 123"/>
        <p:cNvGrpSpPr/>
        <p:nvPr/>
      </p:nvGrpSpPr>
      <p:grpSpPr>
        <a:xfrm>
          <a:off x="0" y="0"/>
          <a:ext cx="0" cy="0"/>
          <a:chOff x="0" y="0"/>
          <a:chExt cx="0" cy="0"/>
        </a:xfrm>
      </p:grpSpPr>
      <p:sp>
        <p:nvSpPr>
          <p:cNvPr id="124" name="Google Shape;124;p29"/>
          <p:cNvSpPr/>
          <p:nvPr/>
        </p:nvSpPr>
        <p:spPr>
          <a:xfrm>
            <a:off x="0" y="2029050"/>
            <a:ext cx="9159900" cy="108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ph type="title"/>
          </p:nvPr>
        </p:nvSpPr>
        <p:spPr>
          <a:xfrm>
            <a:off x="11031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Unit 0 - Orientation</a:t>
            </a:r>
            <a:endParaRPr sz="4800"/>
          </a:p>
        </p:txBody>
      </p:sp>
      <p:sp>
        <p:nvSpPr>
          <p:cNvPr id="126" name="Google Shape;126;p29"/>
          <p:cNvSpPr txBox="1"/>
          <p:nvPr/>
        </p:nvSpPr>
        <p:spPr>
          <a:xfrm>
            <a:off x="615450" y="3104250"/>
            <a:ext cx="7913100" cy="10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Everything you need to know to get started!</a:t>
            </a:r>
            <a:endParaRPr sz="3000">
              <a:solidFill>
                <a:srgbClr val="FFFFFF"/>
              </a:solidFill>
              <a:latin typeface="Helvetica Neue Light"/>
              <a:ea typeface="Helvetica Neue Light"/>
              <a:cs typeface="Helvetica Neue Light"/>
              <a:sym typeface="Helvetica Neue Light"/>
            </a:endParaRPr>
          </a:p>
        </p:txBody>
      </p:sp>
      <p:pic>
        <p:nvPicPr>
          <p:cNvPr id="127" name="Google Shape;127;p29"/>
          <p:cNvPicPr preferRelativeResize="0"/>
          <p:nvPr/>
        </p:nvPicPr>
        <p:blipFill rotWithShape="1">
          <a:blip r:embed="rId3">
            <a:alphaModFix/>
          </a:blip>
          <a:srcRect b="20792" l="21307" r="20792" t="21307"/>
          <a:stretch/>
        </p:blipFill>
        <p:spPr>
          <a:xfrm>
            <a:off x="1658625" y="2233600"/>
            <a:ext cx="676275" cy="676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76" name="Shape 376"/>
        <p:cNvGrpSpPr/>
        <p:nvPr/>
      </p:nvGrpSpPr>
      <p:grpSpPr>
        <a:xfrm>
          <a:off x="0" y="0"/>
          <a:ext cx="0" cy="0"/>
          <a:chOff x="0" y="0"/>
          <a:chExt cx="0" cy="0"/>
        </a:xfrm>
      </p:grpSpPr>
      <p:pic>
        <p:nvPicPr>
          <p:cNvPr id="377" name="Google Shape;377;p47"/>
          <p:cNvPicPr preferRelativeResize="0"/>
          <p:nvPr/>
        </p:nvPicPr>
        <p:blipFill rotWithShape="1">
          <a:blip r:embed="rId3">
            <a:alphaModFix/>
          </a:blip>
          <a:srcRect b="0" l="7140" r="7140" t="0"/>
          <a:stretch/>
        </p:blipFill>
        <p:spPr>
          <a:xfrm>
            <a:off x="999900" y="1720675"/>
            <a:ext cx="4566300" cy="3560100"/>
          </a:xfrm>
          <a:prstGeom prst="roundRect">
            <a:avLst>
              <a:gd fmla="val 16667" name="adj"/>
            </a:avLst>
          </a:prstGeom>
          <a:noFill/>
          <a:ln>
            <a:noFill/>
          </a:ln>
          <a:effectLst>
            <a:outerShdw blurRad="285750" rotWithShape="0" algn="bl" dir="2760000" dist="238125">
              <a:srgbClr val="000000">
                <a:alpha val="90000"/>
              </a:srgbClr>
            </a:outerShdw>
          </a:effectLst>
        </p:spPr>
      </p:pic>
      <p:pic>
        <p:nvPicPr>
          <p:cNvPr id="378" name="Google Shape;378;p47"/>
          <p:cNvPicPr preferRelativeResize="0"/>
          <p:nvPr/>
        </p:nvPicPr>
        <p:blipFill rotWithShape="1">
          <a:blip r:embed="rId4">
            <a:alphaModFix/>
          </a:blip>
          <a:srcRect b="0" l="7373" r="7382" t="0"/>
          <a:stretch/>
        </p:blipFill>
        <p:spPr>
          <a:xfrm flipH="1">
            <a:off x="5230800" y="-228600"/>
            <a:ext cx="3913200" cy="3060300"/>
          </a:xfrm>
          <a:prstGeom prst="roundRect">
            <a:avLst>
              <a:gd fmla="val 16667" name="adj"/>
            </a:avLst>
          </a:prstGeom>
          <a:noFill/>
          <a:ln>
            <a:noFill/>
          </a:ln>
          <a:effectLst>
            <a:outerShdw blurRad="285750" rotWithShape="0" algn="bl" dir="2760000" dist="238125">
              <a:srgbClr val="000000">
                <a:alpha val="89000"/>
              </a:srgbClr>
            </a:outerShdw>
          </a:effectLst>
        </p:spPr>
      </p:pic>
      <p:pic>
        <p:nvPicPr>
          <p:cNvPr id="379" name="Google Shape;379;p47"/>
          <p:cNvPicPr preferRelativeResize="0"/>
          <p:nvPr/>
        </p:nvPicPr>
        <p:blipFill rotWithShape="1">
          <a:blip r:embed="rId5">
            <a:alphaModFix/>
          </a:blip>
          <a:srcRect b="0" l="9323" r="9315" t="0"/>
          <a:stretch/>
        </p:blipFill>
        <p:spPr>
          <a:xfrm flipH="1">
            <a:off x="5230650" y="2154000"/>
            <a:ext cx="3988500" cy="3268200"/>
          </a:xfrm>
          <a:prstGeom prst="roundRect">
            <a:avLst>
              <a:gd fmla="val 16667" name="adj"/>
            </a:avLst>
          </a:prstGeom>
          <a:noFill/>
          <a:ln>
            <a:noFill/>
          </a:ln>
        </p:spPr>
      </p:pic>
      <p:pic>
        <p:nvPicPr>
          <p:cNvPr id="380" name="Google Shape;380;p47"/>
          <p:cNvPicPr preferRelativeResize="0"/>
          <p:nvPr/>
        </p:nvPicPr>
        <p:blipFill rotWithShape="1">
          <a:blip r:embed="rId6">
            <a:alphaModFix/>
          </a:blip>
          <a:srcRect b="2839" l="0" r="0" t="2829"/>
          <a:stretch/>
        </p:blipFill>
        <p:spPr>
          <a:xfrm>
            <a:off x="750000" y="-87175"/>
            <a:ext cx="4703100" cy="2956500"/>
          </a:xfrm>
          <a:prstGeom prst="roundRect">
            <a:avLst>
              <a:gd fmla="val 16667" name="adj"/>
            </a:avLst>
          </a:prstGeom>
          <a:noFill/>
          <a:ln>
            <a:noFill/>
          </a:ln>
          <a:effectLst>
            <a:outerShdw blurRad="285750" rotWithShape="0" algn="bl" dir="2760000" dist="228600">
              <a:srgbClr val="000000">
                <a:alpha val="90000"/>
              </a:srgbClr>
            </a:outerShdw>
          </a:effectLst>
        </p:spPr>
      </p:pic>
      <p:sp>
        <p:nvSpPr>
          <p:cNvPr id="381" name="Google Shape;381;p47"/>
          <p:cNvSpPr/>
          <p:nvPr/>
        </p:nvSpPr>
        <p:spPr>
          <a:xfrm>
            <a:off x="0" y="0"/>
            <a:ext cx="999900" cy="5143500"/>
          </a:xfrm>
          <a:prstGeom prst="rect">
            <a:avLst/>
          </a:prstGeom>
          <a:solidFill>
            <a:srgbClr val="3FB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txBox="1"/>
          <p:nvPr/>
        </p:nvSpPr>
        <p:spPr>
          <a:xfrm flipH="1">
            <a:off x="249900" y="0"/>
            <a:ext cx="5001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DEMO </a:t>
            </a:r>
            <a:endParaRPr b="1"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b="1"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DAY</a:t>
            </a:r>
            <a:endParaRPr b="1" sz="2400">
              <a:solidFill>
                <a:srgbClr val="FFFFFF"/>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86" name="Shape 386"/>
        <p:cNvGrpSpPr/>
        <p:nvPr/>
      </p:nvGrpSpPr>
      <p:grpSpPr>
        <a:xfrm>
          <a:off x="0" y="0"/>
          <a:ext cx="0" cy="0"/>
          <a:chOff x="0" y="0"/>
          <a:chExt cx="0" cy="0"/>
        </a:xfrm>
      </p:grpSpPr>
      <p:pic>
        <p:nvPicPr>
          <p:cNvPr descr="Link to the app: https://github.com/locusmusic&#10;&#10;#ShareDiscoverListen&#10;&#10;Produced by Team Locus&#10;Directed by Edison Huang&#10;Music: &quot;Somebody Else&quot; by Clones of Clones" id="387" name="Google Shape;387;p48" title="Locus - Mobile App Commercial">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391" name="Shape 391"/>
        <p:cNvGrpSpPr/>
        <p:nvPr/>
      </p:nvGrpSpPr>
      <p:grpSpPr>
        <a:xfrm>
          <a:off x="0" y="0"/>
          <a:ext cx="0" cy="0"/>
          <a:chOff x="0" y="0"/>
          <a:chExt cx="0" cy="0"/>
        </a:xfrm>
      </p:grpSpPr>
      <p:sp>
        <p:nvSpPr>
          <p:cNvPr id="392" name="Google Shape;392;p49"/>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9"/>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 Course Portal</a:t>
            </a:r>
            <a:endParaRPr sz="4800"/>
          </a:p>
        </p:txBody>
      </p:sp>
      <p:sp>
        <p:nvSpPr>
          <p:cNvPr id="394" name="Google Shape;394;p49"/>
          <p:cNvSpPr txBox="1"/>
          <p:nvPr/>
        </p:nvSpPr>
        <p:spPr>
          <a:xfrm>
            <a:off x="569550" y="3104250"/>
            <a:ext cx="80049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Your go-to place for </a:t>
            </a:r>
            <a:r>
              <a:rPr i="1" lang="en" sz="3000">
                <a:solidFill>
                  <a:srgbClr val="FFFFFF"/>
                </a:solidFill>
                <a:latin typeface="Helvetica Neue Light"/>
                <a:ea typeface="Helvetica Neue Light"/>
                <a:cs typeface="Helvetica Neue Light"/>
                <a:sym typeface="Helvetica Neue Light"/>
              </a:rPr>
              <a:t>everything</a:t>
            </a:r>
            <a:r>
              <a:rPr lang="en" sz="3000">
                <a:solidFill>
                  <a:srgbClr val="FFFFFF"/>
                </a:solidFill>
                <a:latin typeface="Helvetica Neue Light"/>
                <a:ea typeface="Helvetica Neue Light"/>
                <a:cs typeface="Helvetica Neue Light"/>
                <a:sym typeface="Helvetica Neue Light"/>
              </a:rPr>
              <a:t> in this course. </a:t>
            </a:r>
            <a:r>
              <a:rPr b="1" lang="en" sz="3000" u="sng">
                <a:solidFill>
                  <a:srgbClr val="FFFFFF"/>
                </a:solidFill>
                <a:latin typeface="Helvetica Neue"/>
                <a:ea typeface="Helvetica Neue"/>
                <a:cs typeface="Helvetica Neue"/>
                <a:sym typeface="Helvetica Neue"/>
                <a:hlinkClick r:id="rId3"/>
              </a:rPr>
              <a:t>courses.codepath.com</a:t>
            </a:r>
            <a:endParaRPr b="1" sz="3000">
              <a:solidFill>
                <a:srgbClr val="FFFFFF"/>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8" name="Shape 398"/>
        <p:cNvGrpSpPr/>
        <p:nvPr/>
      </p:nvGrpSpPr>
      <p:grpSpPr>
        <a:xfrm>
          <a:off x="0" y="0"/>
          <a:ext cx="0" cy="0"/>
          <a:chOff x="0" y="0"/>
          <a:chExt cx="0" cy="0"/>
        </a:xfrm>
      </p:grpSpPr>
      <p:sp>
        <p:nvSpPr>
          <p:cNvPr id="399" name="Google Shape;399;p50"/>
          <p:cNvSpPr/>
          <p:nvPr/>
        </p:nvSpPr>
        <p:spPr>
          <a:xfrm>
            <a:off x="0" y="0"/>
            <a:ext cx="999900" cy="5143500"/>
          </a:xfrm>
          <a:prstGeom prst="rect">
            <a:avLst/>
          </a:prstGeom>
          <a:solidFill>
            <a:srgbClr val="3FB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0"/>
          <p:cNvSpPr txBox="1"/>
          <p:nvPr/>
        </p:nvSpPr>
        <p:spPr>
          <a:xfrm flipH="1">
            <a:off x="312450" y="0"/>
            <a:ext cx="375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COURSE</a:t>
            </a:r>
            <a:br>
              <a:rPr b="1" lang="en" sz="2400">
                <a:solidFill>
                  <a:srgbClr val="FFFFFF"/>
                </a:solidFill>
                <a:latin typeface="Helvetica Neue"/>
                <a:ea typeface="Helvetica Neue"/>
                <a:cs typeface="Helvetica Neue"/>
                <a:sym typeface="Helvetica Neue"/>
              </a:rPr>
            </a:br>
            <a:br>
              <a:rPr b="1" lang="en" sz="2400">
                <a:solidFill>
                  <a:srgbClr val="FFFFFF"/>
                </a:solidFill>
                <a:latin typeface="Helvetica Neue"/>
                <a:ea typeface="Helvetica Neue"/>
                <a:cs typeface="Helvetica Neue"/>
                <a:sym typeface="Helvetica Neue"/>
              </a:rPr>
            </a:br>
            <a:r>
              <a:rPr b="1" lang="en" sz="2400">
                <a:solidFill>
                  <a:srgbClr val="FFFFFF"/>
                </a:solidFill>
                <a:latin typeface="Helvetica Neue"/>
                <a:ea typeface="Helvetica Neue"/>
                <a:cs typeface="Helvetica Neue"/>
                <a:sym typeface="Helvetica Neue"/>
              </a:rPr>
              <a:t>PORTAL</a:t>
            </a:r>
            <a:endParaRPr b="1" sz="2400">
              <a:solidFill>
                <a:srgbClr val="FFFFFF"/>
              </a:solidFill>
              <a:latin typeface="Helvetica Neue"/>
              <a:ea typeface="Helvetica Neue"/>
              <a:cs typeface="Helvetica Neue"/>
              <a:sym typeface="Helvetica Neue"/>
            </a:endParaRPr>
          </a:p>
        </p:txBody>
      </p:sp>
      <p:pic>
        <p:nvPicPr>
          <p:cNvPr id="401" name="Google Shape;401;p50"/>
          <p:cNvPicPr preferRelativeResize="0"/>
          <p:nvPr/>
        </p:nvPicPr>
        <p:blipFill>
          <a:blip r:embed="rId3">
            <a:alphaModFix/>
          </a:blip>
          <a:stretch>
            <a:fillRect/>
          </a:stretch>
        </p:blipFill>
        <p:spPr>
          <a:xfrm>
            <a:off x="999900" y="416150"/>
            <a:ext cx="8144099" cy="431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405" name="Shape 405"/>
        <p:cNvGrpSpPr/>
        <p:nvPr/>
      </p:nvGrpSpPr>
      <p:grpSpPr>
        <a:xfrm>
          <a:off x="0" y="0"/>
          <a:ext cx="0" cy="0"/>
          <a:chOff x="0" y="0"/>
          <a:chExt cx="0" cy="0"/>
        </a:xfrm>
      </p:grpSpPr>
      <p:sp>
        <p:nvSpPr>
          <p:cNvPr id="406" name="Google Shape;406;p51"/>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1"/>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t>
            </a:r>
            <a:r>
              <a:rPr lang="en" sz="4800"/>
              <a:t> Getting Help</a:t>
            </a:r>
            <a:endParaRPr sz="4800"/>
          </a:p>
        </p:txBody>
      </p:sp>
      <p:sp>
        <p:nvSpPr>
          <p:cNvPr id="408" name="Google Shape;408;p51"/>
          <p:cNvSpPr txBox="1"/>
          <p:nvPr/>
        </p:nvSpPr>
        <p:spPr>
          <a:xfrm>
            <a:off x="756450" y="3104250"/>
            <a:ext cx="76470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You’re not alone! Leverage the entire CodePath community when you get stuck.</a:t>
            </a:r>
            <a:endParaRPr sz="30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2" name="Shape 412"/>
        <p:cNvGrpSpPr/>
        <p:nvPr/>
      </p:nvGrpSpPr>
      <p:grpSpPr>
        <a:xfrm>
          <a:off x="0" y="0"/>
          <a:ext cx="0" cy="0"/>
          <a:chOff x="0" y="0"/>
          <a:chExt cx="0" cy="0"/>
        </a:xfrm>
      </p:grpSpPr>
      <p:sp>
        <p:nvSpPr>
          <p:cNvPr id="413" name="Google Shape;413;p52"/>
          <p:cNvSpPr/>
          <p:nvPr/>
        </p:nvSpPr>
        <p:spPr>
          <a:xfrm>
            <a:off x="0" y="0"/>
            <a:ext cx="999900" cy="5143500"/>
          </a:xfrm>
          <a:prstGeom prst="rect">
            <a:avLst/>
          </a:prstGeom>
          <a:solidFill>
            <a:srgbClr val="3FB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2"/>
          <p:cNvSpPr txBox="1"/>
          <p:nvPr/>
        </p:nvSpPr>
        <p:spPr>
          <a:xfrm flipH="1">
            <a:off x="312450" y="0"/>
            <a:ext cx="375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DISCUSSIONS</a:t>
            </a:r>
            <a:endParaRPr b="1" sz="2400">
              <a:solidFill>
                <a:srgbClr val="FFFFFF"/>
              </a:solidFill>
              <a:latin typeface="Helvetica Neue"/>
              <a:ea typeface="Helvetica Neue"/>
              <a:cs typeface="Helvetica Neue"/>
              <a:sym typeface="Helvetica Neue"/>
            </a:endParaRPr>
          </a:p>
        </p:txBody>
      </p:sp>
      <p:pic>
        <p:nvPicPr>
          <p:cNvPr id="415" name="Google Shape;415;p52"/>
          <p:cNvPicPr preferRelativeResize="0"/>
          <p:nvPr/>
        </p:nvPicPr>
        <p:blipFill>
          <a:blip r:embed="rId3">
            <a:alphaModFix/>
          </a:blip>
          <a:stretch>
            <a:fillRect/>
          </a:stretch>
        </p:blipFill>
        <p:spPr>
          <a:xfrm>
            <a:off x="1217850" y="0"/>
            <a:ext cx="7427763"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419" name="Shape 419"/>
        <p:cNvGrpSpPr/>
        <p:nvPr/>
      </p:nvGrpSpPr>
      <p:grpSpPr>
        <a:xfrm>
          <a:off x="0" y="0"/>
          <a:ext cx="0" cy="0"/>
          <a:chOff x="0" y="0"/>
          <a:chExt cx="0" cy="0"/>
        </a:xfrm>
      </p:grpSpPr>
      <p:sp>
        <p:nvSpPr>
          <p:cNvPr id="420" name="Google Shape;420;p53"/>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3"/>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 Let’s Get Aquainted</a:t>
            </a:r>
            <a:endParaRPr sz="4800"/>
          </a:p>
        </p:txBody>
      </p:sp>
      <p:sp>
        <p:nvSpPr>
          <p:cNvPr id="422" name="Google Shape;422;p53"/>
          <p:cNvSpPr txBox="1"/>
          <p:nvPr/>
        </p:nvSpPr>
        <p:spPr>
          <a:xfrm>
            <a:off x="1394850" y="3114450"/>
            <a:ext cx="63543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Meet your fellow developers in an</a:t>
            </a:r>
            <a:endParaRPr sz="3000">
              <a:solidFill>
                <a:srgbClr val="FFFFFF"/>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Ice Breaker Activity.</a:t>
            </a:r>
            <a:endParaRPr sz="3000">
              <a:solidFill>
                <a:srgbClr val="FFFFFF"/>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id="427" name="Google Shape;427;p54"/>
          <p:cNvPicPr preferRelativeResize="0"/>
          <p:nvPr/>
        </p:nvPicPr>
        <p:blipFill rotWithShape="1">
          <a:blip r:embed="rId3">
            <a:alphaModFix/>
          </a:blip>
          <a:srcRect b="84576" l="0" r="0" t="0"/>
          <a:stretch/>
        </p:blipFill>
        <p:spPr>
          <a:xfrm>
            <a:off x="0" y="4308200"/>
            <a:ext cx="9144001" cy="839399"/>
          </a:xfrm>
          <a:prstGeom prst="rect">
            <a:avLst/>
          </a:prstGeom>
          <a:noFill/>
          <a:ln>
            <a:noFill/>
          </a:ln>
        </p:spPr>
      </p:pic>
      <p:sp>
        <p:nvSpPr>
          <p:cNvPr id="428" name="Google Shape;428;p54"/>
          <p:cNvSpPr txBox="1"/>
          <p:nvPr/>
        </p:nvSpPr>
        <p:spPr>
          <a:xfrm>
            <a:off x="111850" y="-152400"/>
            <a:ext cx="8196300" cy="83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Groups Of 3: Pick two images below.</a:t>
            </a:r>
            <a:endParaRPr b="1" sz="3000">
              <a:solidFill>
                <a:schemeClr val="dk2"/>
              </a:solidFill>
              <a:latin typeface="Raleway"/>
              <a:ea typeface="Raleway"/>
              <a:cs typeface="Raleway"/>
              <a:sym typeface="Raleway"/>
            </a:endParaRPr>
          </a:p>
        </p:txBody>
      </p:sp>
      <p:pic>
        <p:nvPicPr>
          <p:cNvPr id="429" name="Google Shape;429;p54"/>
          <p:cNvPicPr preferRelativeResize="0"/>
          <p:nvPr/>
        </p:nvPicPr>
        <p:blipFill rotWithShape="1">
          <a:blip r:embed="rId3">
            <a:alphaModFix/>
          </a:blip>
          <a:srcRect b="63848" l="-610" r="610" t="20727"/>
          <a:stretch/>
        </p:blipFill>
        <p:spPr>
          <a:xfrm>
            <a:off x="-47519" y="1392299"/>
            <a:ext cx="9144001" cy="839399"/>
          </a:xfrm>
          <a:prstGeom prst="rect">
            <a:avLst/>
          </a:prstGeom>
          <a:noFill/>
          <a:ln>
            <a:noFill/>
          </a:ln>
        </p:spPr>
      </p:pic>
      <p:pic>
        <p:nvPicPr>
          <p:cNvPr id="430" name="Google Shape;430;p54"/>
          <p:cNvPicPr preferRelativeResize="0"/>
          <p:nvPr/>
        </p:nvPicPr>
        <p:blipFill rotWithShape="1">
          <a:blip r:embed="rId3">
            <a:alphaModFix/>
          </a:blip>
          <a:srcRect b="42288" l="-510" r="510" t="42288"/>
          <a:stretch/>
        </p:blipFill>
        <p:spPr>
          <a:xfrm>
            <a:off x="-47519" y="2415249"/>
            <a:ext cx="9144001" cy="839399"/>
          </a:xfrm>
          <a:prstGeom prst="rect">
            <a:avLst/>
          </a:prstGeom>
          <a:noFill/>
          <a:ln>
            <a:noFill/>
          </a:ln>
        </p:spPr>
      </p:pic>
      <p:pic>
        <p:nvPicPr>
          <p:cNvPr id="431" name="Google Shape;431;p54"/>
          <p:cNvPicPr preferRelativeResize="0"/>
          <p:nvPr/>
        </p:nvPicPr>
        <p:blipFill rotWithShape="1">
          <a:blip r:embed="rId3">
            <a:alphaModFix/>
          </a:blip>
          <a:srcRect b="21736" l="-510" r="510" t="62840"/>
          <a:stretch/>
        </p:blipFill>
        <p:spPr>
          <a:xfrm>
            <a:off x="-47519" y="3361724"/>
            <a:ext cx="9144001" cy="839399"/>
          </a:xfrm>
          <a:prstGeom prst="rect">
            <a:avLst/>
          </a:prstGeom>
          <a:noFill/>
          <a:ln>
            <a:noFill/>
          </a:ln>
        </p:spPr>
      </p:pic>
      <p:pic>
        <p:nvPicPr>
          <p:cNvPr id="432" name="Google Shape;432;p54"/>
          <p:cNvPicPr preferRelativeResize="0"/>
          <p:nvPr/>
        </p:nvPicPr>
        <p:blipFill rotWithShape="1">
          <a:blip r:embed="rId3">
            <a:alphaModFix/>
          </a:blip>
          <a:srcRect b="0" l="0" r="37268" t="84576"/>
          <a:stretch/>
        </p:blipFill>
        <p:spPr>
          <a:xfrm>
            <a:off x="3436431" y="552900"/>
            <a:ext cx="5736251" cy="839399"/>
          </a:xfrm>
          <a:prstGeom prst="rect">
            <a:avLst/>
          </a:prstGeom>
          <a:noFill/>
          <a:ln>
            <a:noFill/>
          </a:ln>
        </p:spPr>
      </p:pic>
      <p:sp>
        <p:nvSpPr>
          <p:cNvPr id="433" name="Google Shape;433;p54"/>
          <p:cNvSpPr txBox="1"/>
          <p:nvPr/>
        </p:nvSpPr>
        <p:spPr>
          <a:xfrm>
            <a:off x="152400" y="552900"/>
            <a:ext cx="3098100" cy="7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Raleway"/>
                <a:ea typeface="Raleway"/>
                <a:cs typeface="Raleway"/>
                <a:sym typeface="Raleway"/>
              </a:rPr>
              <a:t>Come up with a story (movie, book, etc.) that would feature both images you picked.</a:t>
            </a:r>
            <a:endParaRPr b="1" sz="1500">
              <a:solidFill>
                <a:schemeClr val="dk2"/>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437" name="Shape 437"/>
        <p:cNvGrpSpPr/>
        <p:nvPr/>
      </p:nvGrpSpPr>
      <p:grpSpPr>
        <a:xfrm>
          <a:off x="0" y="0"/>
          <a:ext cx="0" cy="0"/>
          <a:chOff x="0" y="0"/>
          <a:chExt cx="0" cy="0"/>
        </a:xfrm>
      </p:grpSpPr>
      <p:sp>
        <p:nvSpPr>
          <p:cNvPr id="438" name="Google Shape;438;p55"/>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5"/>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t>
            </a:r>
            <a:r>
              <a:rPr lang="en" sz="4800"/>
              <a:t> Signup Now!</a:t>
            </a:r>
            <a:endParaRPr sz="4800"/>
          </a:p>
        </p:txBody>
      </p:sp>
      <p:sp>
        <p:nvSpPr>
          <p:cNvPr id="440" name="Google Shape;440;p55"/>
          <p:cNvSpPr txBox="1"/>
          <p:nvPr/>
        </p:nvSpPr>
        <p:spPr>
          <a:xfrm>
            <a:off x="756450" y="3104250"/>
            <a:ext cx="76470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Go to </a:t>
            </a:r>
            <a:r>
              <a:rPr b="1" lang="en" sz="3000" u="sng">
                <a:solidFill>
                  <a:srgbClr val="FFFFFF"/>
                </a:solidFill>
                <a:latin typeface="Helvetica Neue"/>
                <a:ea typeface="Helvetica Neue"/>
                <a:cs typeface="Helvetica Neue"/>
                <a:sym typeface="Helvetica Neue"/>
                <a:hlinkClick r:id="rId3"/>
              </a:rPr>
              <a:t>codepath.org</a:t>
            </a:r>
            <a:endParaRPr b="1" sz="30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And signup for your course!</a:t>
            </a:r>
            <a:endParaRPr sz="3000">
              <a:solidFill>
                <a:srgbClr val="FFFFFF"/>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4" name="Shape 444"/>
        <p:cNvGrpSpPr/>
        <p:nvPr/>
      </p:nvGrpSpPr>
      <p:grpSpPr>
        <a:xfrm>
          <a:off x="0" y="0"/>
          <a:ext cx="0" cy="0"/>
          <a:chOff x="0" y="0"/>
          <a:chExt cx="0" cy="0"/>
        </a:xfrm>
      </p:grpSpPr>
      <p:sp>
        <p:nvSpPr>
          <p:cNvPr id="445" name="Google Shape;445;p56"/>
          <p:cNvSpPr/>
          <p:nvPr/>
        </p:nvSpPr>
        <p:spPr>
          <a:xfrm>
            <a:off x="0" y="0"/>
            <a:ext cx="999900" cy="5143500"/>
          </a:xfrm>
          <a:prstGeom prst="rect">
            <a:avLst/>
          </a:prstGeom>
          <a:solidFill>
            <a:srgbClr val="3FB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6"/>
          <p:cNvSpPr txBox="1"/>
          <p:nvPr/>
        </p:nvSpPr>
        <p:spPr>
          <a:xfrm flipH="1">
            <a:off x="312450" y="0"/>
            <a:ext cx="375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SIGN</a:t>
            </a:r>
            <a:br>
              <a:rPr b="1" lang="en" sz="2400">
                <a:solidFill>
                  <a:srgbClr val="FFFFFF"/>
                </a:solidFill>
                <a:latin typeface="Helvetica Neue"/>
                <a:ea typeface="Helvetica Neue"/>
                <a:cs typeface="Helvetica Neue"/>
                <a:sym typeface="Helvetica Neue"/>
              </a:rPr>
            </a:br>
            <a:endParaRPr b="1"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UP</a:t>
            </a:r>
            <a:endParaRPr b="1" sz="2400">
              <a:solidFill>
                <a:srgbClr val="FFFFFF"/>
              </a:solidFill>
              <a:latin typeface="Helvetica Neue"/>
              <a:ea typeface="Helvetica Neue"/>
              <a:cs typeface="Helvetica Neue"/>
              <a:sym typeface="Helvetica Neue"/>
            </a:endParaRPr>
          </a:p>
        </p:txBody>
      </p:sp>
      <p:pic>
        <p:nvPicPr>
          <p:cNvPr id="447" name="Google Shape;447;p56"/>
          <p:cNvPicPr preferRelativeResize="0"/>
          <p:nvPr/>
        </p:nvPicPr>
        <p:blipFill>
          <a:blip r:embed="rId3">
            <a:alphaModFix/>
          </a:blip>
          <a:stretch>
            <a:fillRect/>
          </a:stretch>
        </p:blipFill>
        <p:spPr>
          <a:xfrm>
            <a:off x="999900" y="580200"/>
            <a:ext cx="8144099" cy="39830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131" name="Shape 131"/>
        <p:cNvGrpSpPr/>
        <p:nvPr/>
      </p:nvGrpSpPr>
      <p:grpSpPr>
        <a:xfrm>
          <a:off x="0" y="0"/>
          <a:ext cx="0" cy="0"/>
          <a:chOff x="0" y="0"/>
          <a:chExt cx="0" cy="0"/>
        </a:xfrm>
      </p:grpSpPr>
      <p:sp>
        <p:nvSpPr>
          <p:cNvPr id="132" name="Google Shape;132;p30"/>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0"/>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t>
            </a:r>
            <a:r>
              <a:rPr lang="en" sz="4800"/>
              <a:t> Meet Your Tech Fellows</a:t>
            </a:r>
            <a:endParaRPr sz="4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451" name="Shape 451"/>
        <p:cNvGrpSpPr/>
        <p:nvPr/>
      </p:nvGrpSpPr>
      <p:grpSpPr>
        <a:xfrm>
          <a:off x="0" y="0"/>
          <a:ext cx="0" cy="0"/>
          <a:chOff x="0" y="0"/>
          <a:chExt cx="0" cy="0"/>
        </a:xfrm>
      </p:grpSpPr>
      <p:sp>
        <p:nvSpPr>
          <p:cNvPr id="452" name="Google Shape;452;p57"/>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7"/>
          <p:cNvSpPr txBox="1"/>
          <p:nvPr>
            <p:ph type="title"/>
          </p:nvPr>
        </p:nvSpPr>
        <p:spPr>
          <a:xfrm>
            <a:off x="446400" y="2141250"/>
            <a:ext cx="8251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 </a:t>
            </a:r>
            <a:r>
              <a:rPr lang="en" sz="4800"/>
              <a:t>Your First App Assignment</a:t>
            </a:r>
            <a:endParaRPr sz="4800"/>
          </a:p>
        </p:txBody>
      </p:sp>
      <p:sp>
        <p:nvSpPr>
          <p:cNvPr id="454" name="Google Shape;454;p57"/>
          <p:cNvSpPr txBox="1"/>
          <p:nvPr/>
        </p:nvSpPr>
        <p:spPr>
          <a:xfrm>
            <a:off x="2282250" y="3104250"/>
            <a:ext cx="45954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Let’s jump right in and</a:t>
            </a:r>
            <a:endParaRPr sz="3000">
              <a:solidFill>
                <a:srgbClr val="FFFFFF"/>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start building our first app!</a:t>
            </a:r>
            <a:endParaRPr sz="30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8" name="Shape 458"/>
        <p:cNvGrpSpPr/>
        <p:nvPr/>
      </p:nvGrpSpPr>
      <p:grpSpPr>
        <a:xfrm>
          <a:off x="0" y="0"/>
          <a:ext cx="0" cy="0"/>
          <a:chOff x="0" y="0"/>
          <a:chExt cx="0" cy="0"/>
        </a:xfrm>
      </p:grpSpPr>
      <p:sp>
        <p:nvSpPr>
          <p:cNvPr id="459" name="Google Shape;459;p58"/>
          <p:cNvSpPr/>
          <p:nvPr/>
        </p:nvSpPr>
        <p:spPr>
          <a:xfrm>
            <a:off x="999900" y="2182550"/>
            <a:ext cx="3071400" cy="875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8"/>
          <p:cNvSpPr/>
          <p:nvPr/>
        </p:nvSpPr>
        <p:spPr>
          <a:xfrm>
            <a:off x="0" y="0"/>
            <a:ext cx="999900" cy="5143500"/>
          </a:xfrm>
          <a:prstGeom prst="rect">
            <a:avLst/>
          </a:prstGeom>
          <a:solidFill>
            <a:srgbClr val="3FB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8"/>
          <p:cNvSpPr txBox="1"/>
          <p:nvPr/>
        </p:nvSpPr>
        <p:spPr>
          <a:xfrm flipH="1">
            <a:off x="312450" y="0"/>
            <a:ext cx="375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PREWORK</a:t>
            </a:r>
            <a:endParaRPr b="1" sz="2400">
              <a:solidFill>
                <a:srgbClr val="FFFFFF"/>
              </a:solidFill>
              <a:latin typeface="Helvetica Neue"/>
              <a:ea typeface="Helvetica Neue"/>
              <a:cs typeface="Helvetica Neue"/>
              <a:sym typeface="Helvetica Neue"/>
            </a:endParaRPr>
          </a:p>
        </p:txBody>
      </p:sp>
      <p:pic>
        <p:nvPicPr>
          <p:cNvPr id="462" name="Google Shape;462;p58"/>
          <p:cNvPicPr preferRelativeResize="0"/>
          <p:nvPr/>
        </p:nvPicPr>
        <p:blipFill>
          <a:blip r:embed="rId3">
            <a:alphaModFix/>
          </a:blip>
          <a:stretch>
            <a:fillRect/>
          </a:stretch>
        </p:blipFill>
        <p:spPr>
          <a:xfrm>
            <a:off x="6527924" y="984664"/>
            <a:ext cx="2109674" cy="3843302"/>
          </a:xfrm>
          <a:prstGeom prst="rect">
            <a:avLst/>
          </a:prstGeom>
          <a:noFill/>
          <a:ln>
            <a:noFill/>
          </a:ln>
        </p:spPr>
      </p:pic>
      <p:pic>
        <p:nvPicPr>
          <p:cNvPr id="463" name="Google Shape;463;p58"/>
          <p:cNvPicPr preferRelativeResize="0"/>
          <p:nvPr/>
        </p:nvPicPr>
        <p:blipFill rotWithShape="1">
          <a:blip r:embed="rId4">
            <a:alphaModFix/>
          </a:blip>
          <a:srcRect b="14864" l="0" r="22257" t="0"/>
          <a:stretch/>
        </p:blipFill>
        <p:spPr>
          <a:xfrm>
            <a:off x="6595225" y="1393823"/>
            <a:ext cx="1972325" cy="3132550"/>
          </a:xfrm>
          <a:prstGeom prst="rect">
            <a:avLst/>
          </a:prstGeom>
          <a:noFill/>
          <a:ln cap="flat" cmpd="sng" w="9525">
            <a:solidFill>
              <a:srgbClr val="B7B7B7"/>
            </a:solidFill>
            <a:prstDash val="solid"/>
            <a:round/>
            <a:headEnd len="sm" w="sm" type="none"/>
            <a:tailEnd len="sm" w="sm" type="none"/>
          </a:ln>
        </p:spPr>
      </p:pic>
      <p:sp>
        <p:nvSpPr>
          <p:cNvPr id="464" name="Google Shape;464;p58"/>
          <p:cNvSpPr txBox="1"/>
          <p:nvPr/>
        </p:nvSpPr>
        <p:spPr>
          <a:xfrm>
            <a:off x="6492575" y="260950"/>
            <a:ext cx="20817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Tasks</a:t>
            </a:r>
            <a:endParaRPr sz="3000">
              <a:latin typeface="Helvetica Neue Light"/>
              <a:ea typeface="Helvetica Neue Light"/>
              <a:cs typeface="Helvetica Neue Light"/>
              <a:sym typeface="Helvetica Neue Light"/>
            </a:endParaRPr>
          </a:p>
        </p:txBody>
      </p:sp>
      <p:sp>
        <p:nvSpPr>
          <p:cNvPr id="465" name="Google Shape;465;p58"/>
          <p:cNvSpPr txBox="1"/>
          <p:nvPr/>
        </p:nvSpPr>
        <p:spPr>
          <a:xfrm>
            <a:off x="6492575" y="627271"/>
            <a:ext cx="2081700" cy="2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Light"/>
                <a:ea typeface="Helvetica Neue Light"/>
                <a:cs typeface="Helvetica Neue Light"/>
                <a:sym typeface="Helvetica Neue Light"/>
              </a:rPr>
              <a:t>Android Courses</a:t>
            </a:r>
            <a:endParaRPr>
              <a:latin typeface="Helvetica Neue Light"/>
              <a:ea typeface="Helvetica Neue Light"/>
              <a:cs typeface="Helvetica Neue Light"/>
              <a:sym typeface="Helvetica Neue Light"/>
            </a:endParaRPr>
          </a:p>
        </p:txBody>
      </p:sp>
      <p:pic>
        <p:nvPicPr>
          <p:cNvPr descr="tip_calc_optionals_01.gif" id="466" name="Google Shape;466;p58"/>
          <p:cNvPicPr preferRelativeResize="0"/>
          <p:nvPr/>
        </p:nvPicPr>
        <p:blipFill rotWithShape="1">
          <a:blip r:embed="rId5">
            <a:alphaModFix/>
          </a:blip>
          <a:srcRect b="2162" l="0" r="3437" t="2152"/>
          <a:stretch/>
        </p:blipFill>
        <p:spPr>
          <a:xfrm>
            <a:off x="4265434" y="1482963"/>
            <a:ext cx="1642825" cy="2954274"/>
          </a:xfrm>
          <a:prstGeom prst="rect">
            <a:avLst/>
          </a:prstGeom>
          <a:noFill/>
          <a:ln cap="flat" cmpd="sng" w="9525">
            <a:solidFill>
              <a:srgbClr val="999FA9"/>
            </a:solidFill>
            <a:prstDash val="solid"/>
            <a:round/>
            <a:headEnd len="sm" w="sm" type="none"/>
            <a:tailEnd len="sm" w="sm" type="none"/>
          </a:ln>
        </p:spPr>
      </p:pic>
      <p:sp>
        <p:nvSpPr>
          <p:cNvPr id="467" name="Google Shape;467;p58"/>
          <p:cNvSpPr/>
          <p:nvPr/>
        </p:nvSpPr>
        <p:spPr>
          <a:xfrm>
            <a:off x="4092138" y="891500"/>
            <a:ext cx="1971569" cy="4156273"/>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noFill/>
          <a:ln cap="flat" cmpd="sng" w="9525">
            <a:solidFill>
              <a:srgbClr val="999F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8"/>
          <p:cNvSpPr txBox="1"/>
          <p:nvPr/>
        </p:nvSpPr>
        <p:spPr>
          <a:xfrm>
            <a:off x="3757263" y="260950"/>
            <a:ext cx="26301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Tip Calculator</a:t>
            </a:r>
            <a:endParaRPr sz="3000">
              <a:latin typeface="Helvetica Neue Light"/>
              <a:ea typeface="Helvetica Neue Light"/>
              <a:cs typeface="Helvetica Neue Light"/>
              <a:sym typeface="Helvetica Neue Light"/>
            </a:endParaRPr>
          </a:p>
        </p:txBody>
      </p:sp>
      <p:sp>
        <p:nvSpPr>
          <p:cNvPr id="469" name="Google Shape;469;p58"/>
          <p:cNvSpPr txBox="1"/>
          <p:nvPr/>
        </p:nvSpPr>
        <p:spPr>
          <a:xfrm>
            <a:off x="3757263" y="627275"/>
            <a:ext cx="2630100" cy="2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Light"/>
                <a:ea typeface="Helvetica Neue Light"/>
                <a:cs typeface="Helvetica Neue Light"/>
                <a:sym typeface="Helvetica Neue Light"/>
              </a:rPr>
              <a:t>iOS</a:t>
            </a:r>
            <a:r>
              <a:rPr lang="en">
                <a:latin typeface="Helvetica Neue Light"/>
                <a:ea typeface="Helvetica Neue Light"/>
                <a:cs typeface="Helvetica Neue Light"/>
                <a:sym typeface="Helvetica Neue Light"/>
              </a:rPr>
              <a:t> Courses</a:t>
            </a:r>
            <a:endParaRPr>
              <a:latin typeface="Helvetica Neue Light"/>
              <a:ea typeface="Helvetica Neue Light"/>
              <a:cs typeface="Helvetica Neue Light"/>
              <a:sym typeface="Helvetica Neue Light"/>
            </a:endParaRPr>
          </a:p>
        </p:txBody>
      </p:sp>
      <p:sp>
        <p:nvSpPr>
          <p:cNvPr id="470" name="Google Shape;470;p58"/>
          <p:cNvSpPr txBox="1"/>
          <p:nvPr/>
        </p:nvSpPr>
        <p:spPr>
          <a:xfrm>
            <a:off x="985375" y="1246225"/>
            <a:ext cx="2952600" cy="8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Helvetica Neue"/>
                <a:ea typeface="Helvetica Neue"/>
                <a:cs typeface="Helvetica Neue"/>
                <a:sym typeface="Helvetica Neue"/>
              </a:rPr>
              <a:t>PREWORK</a:t>
            </a:r>
            <a:br>
              <a:rPr b="1" lang="en" sz="3000">
                <a:latin typeface="Helvetica Neue"/>
                <a:ea typeface="Helvetica Neue"/>
                <a:cs typeface="Helvetica Neue"/>
                <a:sym typeface="Helvetica Neue"/>
              </a:rPr>
            </a:br>
            <a:r>
              <a:rPr b="1" lang="en" sz="3000">
                <a:latin typeface="Helvetica Neue"/>
                <a:ea typeface="Helvetica Neue"/>
                <a:cs typeface="Helvetica Neue"/>
                <a:sym typeface="Helvetica Neue"/>
              </a:rPr>
              <a:t>DEADLINE</a:t>
            </a:r>
            <a:endParaRPr b="1" sz="3000">
              <a:latin typeface="Helvetica Neue"/>
              <a:ea typeface="Helvetica Neue"/>
              <a:cs typeface="Helvetica Neue"/>
              <a:sym typeface="Helvetica Neue"/>
            </a:endParaRPr>
          </a:p>
        </p:txBody>
      </p:sp>
      <p:sp>
        <p:nvSpPr>
          <p:cNvPr id="471" name="Google Shape;471;p58"/>
          <p:cNvSpPr txBox="1"/>
          <p:nvPr/>
        </p:nvSpPr>
        <p:spPr>
          <a:xfrm>
            <a:off x="987000" y="2134250"/>
            <a:ext cx="3097200" cy="97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 </a:t>
            </a:r>
            <a:r>
              <a:rPr b="1" lang="en" sz="1800">
                <a:latin typeface="Helvetica Neue"/>
                <a:ea typeface="Helvetica Neue"/>
                <a:cs typeface="Helvetica Neue"/>
                <a:sym typeface="Helvetica Neue"/>
              </a:rPr>
              <a:t>Midnight</a:t>
            </a:r>
            <a:r>
              <a:rPr lang="en" sz="1800">
                <a:latin typeface="Helvetica Neue Light"/>
                <a:ea typeface="Helvetica Neue Light"/>
                <a:cs typeface="Helvetica Neue Light"/>
                <a:sym typeface="Helvetica Neue Light"/>
              </a:rPr>
              <a:t> before the </a:t>
            </a:r>
            <a:br>
              <a:rPr lang="en" sz="1800">
                <a:latin typeface="Helvetica Neue Light"/>
                <a:ea typeface="Helvetica Neue Light"/>
                <a:cs typeface="Helvetica Neue Light"/>
                <a:sym typeface="Helvetica Neue Light"/>
              </a:rPr>
            </a:br>
            <a:r>
              <a:rPr b="1" lang="en" sz="1800">
                <a:latin typeface="Helvetica Neue"/>
                <a:ea typeface="Helvetica Neue"/>
                <a:cs typeface="Helvetica Neue"/>
                <a:sym typeface="Helvetica Neue"/>
              </a:rPr>
              <a:t>first session of next week</a:t>
            </a:r>
            <a:endParaRPr b="1" sz="1800">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475" name="Shape 475"/>
        <p:cNvGrpSpPr/>
        <p:nvPr/>
      </p:nvGrpSpPr>
      <p:grpSpPr>
        <a:xfrm>
          <a:off x="0" y="0"/>
          <a:ext cx="0" cy="0"/>
          <a:chOff x="0" y="0"/>
          <a:chExt cx="0" cy="0"/>
        </a:xfrm>
      </p:grpSpPr>
      <p:sp>
        <p:nvSpPr>
          <p:cNvPr id="476" name="Google Shape;476;p59"/>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9"/>
          <p:cNvSpPr txBox="1"/>
          <p:nvPr>
            <p:ph type="title"/>
          </p:nvPr>
        </p:nvSpPr>
        <p:spPr>
          <a:xfrm>
            <a:off x="446400" y="2141250"/>
            <a:ext cx="8251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Wrap up - Any Questions? 🤔</a:t>
            </a:r>
            <a:endParaRPr sz="4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481" name="Shape 481"/>
        <p:cNvGrpSpPr/>
        <p:nvPr/>
      </p:nvGrpSpPr>
      <p:grpSpPr>
        <a:xfrm>
          <a:off x="0" y="0"/>
          <a:ext cx="0" cy="0"/>
          <a:chOff x="0" y="0"/>
          <a:chExt cx="0" cy="0"/>
        </a:xfrm>
      </p:grpSpPr>
      <p:sp>
        <p:nvSpPr>
          <p:cNvPr id="482" name="Google Shape;482;p60"/>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0"/>
          <p:cNvSpPr txBox="1"/>
          <p:nvPr>
            <p:ph type="title"/>
          </p:nvPr>
        </p:nvSpPr>
        <p:spPr>
          <a:xfrm>
            <a:off x="446400" y="2141250"/>
            <a:ext cx="8251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See You Next Session! </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487" name="Shape 487"/>
        <p:cNvGrpSpPr/>
        <p:nvPr/>
      </p:nvGrpSpPr>
      <p:grpSpPr>
        <a:xfrm>
          <a:off x="0" y="0"/>
          <a:ext cx="0" cy="0"/>
          <a:chOff x="0" y="0"/>
          <a:chExt cx="0" cy="0"/>
        </a:xfrm>
      </p:grpSpPr>
      <p:sp>
        <p:nvSpPr>
          <p:cNvPr id="488" name="Google Shape;488;p61"/>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1"/>
          <p:cNvSpPr txBox="1"/>
          <p:nvPr>
            <p:ph type="title"/>
          </p:nvPr>
        </p:nvSpPr>
        <p:spPr>
          <a:xfrm>
            <a:off x="446400" y="2141250"/>
            <a:ext cx="8251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Lets get some coding</a:t>
            </a:r>
            <a:r>
              <a:rPr lang="en" sz="4800"/>
              <a:t> </a:t>
            </a:r>
            <a:r>
              <a:rPr lang="en" sz="4800"/>
              <a:t>🚀</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31"/>
          <p:cNvSpPr/>
          <p:nvPr/>
        </p:nvSpPr>
        <p:spPr>
          <a:xfrm>
            <a:off x="0" y="0"/>
            <a:ext cx="9144000" cy="121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31"/>
          <p:cNvPicPr preferRelativeResize="0"/>
          <p:nvPr/>
        </p:nvPicPr>
        <p:blipFill rotWithShape="1">
          <a:blip r:embed="rId3">
            <a:alphaModFix/>
          </a:blip>
          <a:srcRect b="0" l="22688" r="22693" t="0"/>
          <a:stretch/>
        </p:blipFill>
        <p:spPr>
          <a:xfrm>
            <a:off x="-3" y="-3226"/>
            <a:ext cx="3047704" cy="5149951"/>
          </a:xfrm>
          <a:prstGeom prst="rect">
            <a:avLst/>
          </a:prstGeom>
          <a:noFill/>
          <a:ln>
            <a:noFill/>
          </a:ln>
        </p:spPr>
      </p:pic>
      <p:sp>
        <p:nvSpPr>
          <p:cNvPr id="140" name="Google Shape;140;p31"/>
          <p:cNvSpPr txBox="1"/>
          <p:nvPr/>
        </p:nvSpPr>
        <p:spPr>
          <a:xfrm>
            <a:off x="3290075" y="1217400"/>
            <a:ext cx="5853900" cy="3926100"/>
          </a:xfrm>
          <a:prstGeom prst="rect">
            <a:avLst/>
          </a:prstGeom>
          <a:noFill/>
          <a:ln>
            <a:noFill/>
          </a:ln>
        </p:spPr>
        <p:txBody>
          <a:bodyPr anchorCtr="0" anchor="ctr" bIns="91425" lIns="91425" spcFirstLastPara="1" rIns="91425" wrap="square" tIns="91425">
            <a:noAutofit/>
          </a:bodyPr>
          <a:lstStyle/>
          <a:p>
            <a:pPr indent="-342900" lvl="0" marL="457200" rtl="0" algn="l">
              <a:lnSpc>
                <a:spcPct val="220000"/>
              </a:lnSpc>
              <a:spcBef>
                <a:spcPts val="0"/>
              </a:spcBef>
              <a:spcAft>
                <a:spcPts val="0"/>
              </a:spcAft>
              <a:buClr>
                <a:srgbClr val="3FBA8A"/>
              </a:buClr>
              <a:buSzPts val="1800"/>
              <a:buFont typeface="Montserrat"/>
              <a:buChar char="✱"/>
            </a:pPr>
            <a:r>
              <a:rPr lang="en" sz="1800">
                <a:solidFill>
                  <a:srgbClr val="434343"/>
                </a:solidFill>
                <a:latin typeface="Montserrat"/>
                <a:ea typeface="Montserrat"/>
                <a:cs typeface="Montserrat"/>
                <a:sym typeface="Montserrat"/>
              </a:rPr>
              <a:t>Got a scholarship from MakeSchool</a:t>
            </a:r>
            <a:endParaRPr sz="1800">
              <a:solidFill>
                <a:srgbClr val="434343"/>
              </a:solidFill>
              <a:latin typeface="Montserrat"/>
              <a:ea typeface="Montserrat"/>
              <a:cs typeface="Montserrat"/>
              <a:sym typeface="Montserrat"/>
            </a:endParaRPr>
          </a:p>
          <a:p>
            <a:pPr indent="-342900" lvl="0" marL="457200" rtl="0" algn="l">
              <a:lnSpc>
                <a:spcPct val="220000"/>
              </a:lnSpc>
              <a:spcBef>
                <a:spcPts val="1000"/>
              </a:spcBef>
              <a:spcAft>
                <a:spcPts val="0"/>
              </a:spcAft>
              <a:buClr>
                <a:srgbClr val="3FBA8A"/>
              </a:buClr>
              <a:buSzPts val="1800"/>
              <a:buFont typeface="Montserrat"/>
              <a:buChar char="✱"/>
            </a:pPr>
            <a:r>
              <a:rPr lang="en" sz="1800">
                <a:solidFill>
                  <a:srgbClr val="434343"/>
                </a:solidFill>
                <a:latin typeface="Montserrat"/>
                <a:ea typeface="Montserrat"/>
                <a:cs typeface="Montserrat"/>
                <a:sym typeface="Montserrat"/>
              </a:rPr>
              <a:t>Play instruments (mainly Guitar)</a:t>
            </a:r>
            <a:endParaRPr sz="1800">
              <a:solidFill>
                <a:srgbClr val="434343"/>
              </a:solidFill>
              <a:latin typeface="Montserrat"/>
              <a:ea typeface="Montserrat"/>
              <a:cs typeface="Montserrat"/>
              <a:sym typeface="Montserrat"/>
            </a:endParaRPr>
          </a:p>
          <a:p>
            <a:pPr indent="-342900" lvl="0" marL="457200" rtl="0" algn="l">
              <a:lnSpc>
                <a:spcPct val="220000"/>
              </a:lnSpc>
              <a:spcBef>
                <a:spcPts val="1000"/>
              </a:spcBef>
              <a:spcAft>
                <a:spcPts val="0"/>
              </a:spcAft>
              <a:buClr>
                <a:srgbClr val="3FBA8A"/>
              </a:buClr>
              <a:buSzPts val="1800"/>
              <a:buFont typeface="Montserrat"/>
              <a:buChar char="✱"/>
            </a:pPr>
            <a:r>
              <a:rPr lang="en" sz="1800">
                <a:solidFill>
                  <a:srgbClr val="434343"/>
                </a:solidFill>
                <a:latin typeface="Montserrat"/>
                <a:ea typeface="Montserrat"/>
                <a:cs typeface="Montserrat"/>
                <a:sym typeface="Montserrat"/>
              </a:rPr>
              <a:t>Code for fun </a:t>
            </a:r>
            <a:endParaRPr sz="1800">
              <a:solidFill>
                <a:srgbClr val="434343"/>
              </a:solidFill>
              <a:latin typeface="Montserrat"/>
              <a:ea typeface="Montserrat"/>
              <a:cs typeface="Montserrat"/>
              <a:sym typeface="Montserrat"/>
            </a:endParaRPr>
          </a:p>
          <a:p>
            <a:pPr indent="-342900" lvl="0" marL="457200" rtl="0" algn="l">
              <a:lnSpc>
                <a:spcPct val="220000"/>
              </a:lnSpc>
              <a:spcBef>
                <a:spcPts val="1000"/>
              </a:spcBef>
              <a:spcAft>
                <a:spcPts val="1000"/>
              </a:spcAft>
              <a:buClr>
                <a:srgbClr val="3FBA8A"/>
              </a:buClr>
              <a:buSzPts val="1800"/>
              <a:buFont typeface="Montserrat"/>
              <a:buChar char="✱"/>
            </a:pPr>
            <a:r>
              <a:rPr lang="en" sz="1800">
                <a:solidFill>
                  <a:srgbClr val="434343"/>
                </a:solidFill>
                <a:latin typeface="Montserrat"/>
                <a:ea typeface="Montserrat"/>
                <a:cs typeface="Montserrat"/>
                <a:sym typeface="Montserrat"/>
              </a:rPr>
              <a:t>Tacos are best in Mexico</a:t>
            </a:r>
            <a:endParaRPr sz="1800">
              <a:solidFill>
                <a:srgbClr val="434343"/>
              </a:solidFill>
              <a:latin typeface="Montserrat"/>
              <a:ea typeface="Montserrat"/>
              <a:cs typeface="Montserrat"/>
              <a:sym typeface="Montserrat"/>
            </a:endParaRPr>
          </a:p>
        </p:txBody>
      </p:sp>
      <p:sp>
        <p:nvSpPr>
          <p:cNvPr id="141" name="Google Shape;141;p31"/>
          <p:cNvSpPr txBox="1"/>
          <p:nvPr/>
        </p:nvSpPr>
        <p:spPr>
          <a:xfrm>
            <a:off x="3290075" y="-25"/>
            <a:ext cx="5642700" cy="12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Montserrat"/>
                <a:ea typeface="Montserrat"/>
                <a:cs typeface="Montserrat"/>
                <a:sym typeface="Montserrat"/>
              </a:rPr>
              <a:t>HI_MY_NAME_IS</a:t>
            </a:r>
            <a:br>
              <a:rPr lang="en" sz="3600">
                <a:latin typeface="Montserrat"/>
                <a:ea typeface="Montserrat"/>
                <a:cs typeface="Montserrat"/>
                <a:sym typeface="Montserrat"/>
              </a:rPr>
            </a:br>
            <a:r>
              <a:rPr lang="en" sz="2400">
                <a:latin typeface="Montserrat ExtraLight"/>
                <a:ea typeface="Montserrat ExtraLight"/>
                <a:cs typeface="Montserrat ExtraLight"/>
                <a:sym typeface="Montserrat ExtraLight"/>
              </a:rPr>
              <a:t>Guillermo Sanchez</a:t>
            </a:r>
            <a:endParaRPr sz="2400">
              <a:latin typeface="Montserrat ExtraLight"/>
              <a:ea typeface="Montserrat ExtraLight"/>
              <a:cs typeface="Montserrat ExtraLight"/>
              <a:sym typeface="Montserrat Extra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2"/>
          <p:cNvSpPr/>
          <p:nvPr/>
        </p:nvSpPr>
        <p:spPr>
          <a:xfrm>
            <a:off x="0" y="0"/>
            <a:ext cx="9144000" cy="121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32"/>
          <p:cNvPicPr preferRelativeResize="0"/>
          <p:nvPr/>
        </p:nvPicPr>
        <p:blipFill>
          <a:blip r:embed="rId3">
            <a:alphaModFix/>
          </a:blip>
          <a:stretch>
            <a:fillRect/>
          </a:stretch>
        </p:blipFill>
        <p:spPr>
          <a:xfrm>
            <a:off x="-3" y="-3226"/>
            <a:ext cx="3047703" cy="5149951"/>
          </a:xfrm>
          <a:prstGeom prst="rect">
            <a:avLst/>
          </a:prstGeom>
          <a:noFill/>
          <a:ln>
            <a:noFill/>
          </a:ln>
        </p:spPr>
      </p:pic>
      <p:sp>
        <p:nvSpPr>
          <p:cNvPr id="148" name="Google Shape;148;p32"/>
          <p:cNvSpPr txBox="1"/>
          <p:nvPr/>
        </p:nvSpPr>
        <p:spPr>
          <a:xfrm>
            <a:off x="3290075" y="1217400"/>
            <a:ext cx="5853900" cy="3926100"/>
          </a:xfrm>
          <a:prstGeom prst="rect">
            <a:avLst/>
          </a:prstGeom>
          <a:noFill/>
          <a:ln>
            <a:noFill/>
          </a:ln>
        </p:spPr>
        <p:txBody>
          <a:bodyPr anchorCtr="0" anchor="ctr" bIns="91425" lIns="91425" spcFirstLastPara="1" rIns="91425" wrap="square" tIns="91425">
            <a:noAutofit/>
          </a:bodyPr>
          <a:lstStyle/>
          <a:p>
            <a:pPr indent="-342900" lvl="0" marL="457200" rtl="0" algn="l">
              <a:lnSpc>
                <a:spcPct val="220000"/>
              </a:lnSpc>
              <a:spcBef>
                <a:spcPts val="0"/>
              </a:spcBef>
              <a:spcAft>
                <a:spcPts val="0"/>
              </a:spcAft>
              <a:buClr>
                <a:srgbClr val="3FBA8A"/>
              </a:buClr>
              <a:buSzPts val="1800"/>
              <a:buFont typeface="Montserrat"/>
              <a:buChar char="✱"/>
            </a:pPr>
            <a:r>
              <a:rPr lang="en" sz="1800">
                <a:solidFill>
                  <a:srgbClr val="434343"/>
                </a:solidFill>
                <a:latin typeface="Montserrat"/>
                <a:ea typeface="Montserrat"/>
                <a:cs typeface="Montserrat"/>
                <a:sym typeface="Montserrat"/>
              </a:rPr>
              <a:t>Coder	</a:t>
            </a:r>
            <a:endParaRPr sz="1800">
              <a:solidFill>
                <a:srgbClr val="434343"/>
              </a:solidFill>
              <a:latin typeface="Montserrat"/>
              <a:ea typeface="Montserrat"/>
              <a:cs typeface="Montserrat"/>
              <a:sym typeface="Montserrat"/>
            </a:endParaRPr>
          </a:p>
          <a:p>
            <a:pPr indent="-342900" lvl="0" marL="457200" rtl="0" algn="l">
              <a:lnSpc>
                <a:spcPct val="220000"/>
              </a:lnSpc>
              <a:spcBef>
                <a:spcPts val="1000"/>
              </a:spcBef>
              <a:spcAft>
                <a:spcPts val="0"/>
              </a:spcAft>
              <a:buClr>
                <a:srgbClr val="3FBA8A"/>
              </a:buClr>
              <a:buSzPts val="1800"/>
              <a:buFont typeface="Montserrat"/>
              <a:buChar char="✱"/>
            </a:pPr>
            <a:r>
              <a:rPr lang="en" sz="1800">
                <a:solidFill>
                  <a:srgbClr val="434343"/>
                </a:solidFill>
                <a:latin typeface="Montserrat"/>
                <a:ea typeface="Montserrat"/>
                <a:cs typeface="Montserrat"/>
                <a:sym typeface="Montserrat"/>
              </a:rPr>
              <a:t>Likes Hackathons</a:t>
            </a:r>
            <a:endParaRPr sz="1800">
              <a:solidFill>
                <a:srgbClr val="434343"/>
              </a:solidFill>
              <a:latin typeface="Montserrat"/>
              <a:ea typeface="Montserrat"/>
              <a:cs typeface="Montserrat"/>
              <a:sym typeface="Montserrat"/>
            </a:endParaRPr>
          </a:p>
          <a:p>
            <a:pPr indent="-342900" lvl="0" marL="457200" rtl="0" algn="l">
              <a:lnSpc>
                <a:spcPct val="220000"/>
              </a:lnSpc>
              <a:spcBef>
                <a:spcPts val="1000"/>
              </a:spcBef>
              <a:spcAft>
                <a:spcPts val="0"/>
              </a:spcAft>
              <a:buClr>
                <a:srgbClr val="3FBA8A"/>
              </a:buClr>
              <a:buSzPts val="1800"/>
              <a:buFont typeface="Montserrat"/>
              <a:buChar char="✱"/>
            </a:pPr>
            <a:r>
              <a:rPr lang="en" sz="1800">
                <a:solidFill>
                  <a:srgbClr val="434343"/>
                </a:solidFill>
                <a:latin typeface="Montserrat"/>
                <a:ea typeface="Montserrat"/>
                <a:cs typeface="Montserrat"/>
                <a:sym typeface="Montserrat"/>
              </a:rPr>
              <a:t>Pushed an app to App Store</a:t>
            </a:r>
            <a:endParaRPr sz="1800">
              <a:solidFill>
                <a:srgbClr val="434343"/>
              </a:solidFill>
              <a:latin typeface="Montserrat"/>
              <a:ea typeface="Montserrat"/>
              <a:cs typeface="Montserrat"/>
              <a:sym typeface="Montserrat"/>
            </a:endParaRPr>
          </a:p>
          <a:p>
            <a:pPr indent="-342900" lvl="0" marL="457200" rtl="0" algn="l">
              <a:lnSpc>
                <a:spcPct val="220000"/>
              </a:lnSpc>
              <a:spcBef>
                <a:spcPts val="1000"/>
              </a:spcBef>
              <a:spcAft>
                <a:spcPts val="1000"/>
              </a:spcAft>
              <a:buClr>
                <a:srgbClr val="3FBA8A"/>
              </a:buClr>
              <a:buSzPts val="1800"/>
              <a:buFont typeface="Montserrat"/>
              <a:buChar char="✱"/>
            </a:pPr>
            <a:r>
              <a:rPr lang="en" sz="1800">
                <a:solidFill>
                  <a:srgbClr val="434343"/>
                </a:solidFill>
                <a:latin typeface="Montserrat"/>
                <a:ea typeface="Montserrat"/>
                <a:cs typeface="Montserrat"/>
                <a:sym typeface="Montserrat"/>
              </a:rPr>
              <a:t>Likes to work out</a:t>
            </a:r>
            <a:r>
              <a:rPr lang="en" sz="1800">
                <a:solidFill>
                  <a:srgbClr val="434343"/>
                </a:solidFill>
                <a:latin typeface="Montserrat"/>
                <a:ea typeface="Montserrat"/>
                <a:cs typeface="Montserrat"/>
                <a:sym typeface="Montserrat"/>
              </a:rPr>
              <a:t> </a:t>
            </a:r>
            <a:endParaRPr sz="1800">
              <a:solidFill>
                <a:srgbClr val="434343"/>
              </a:solidFill>
              <a:latin typeface="Montserrat"/>
              <a:ea typeface="Montserrat"/>
              <a:cs typeface="Montserrat"/>
              <a:sym typeface="Montserrat"/>
            </a:endParaRPr>
          </a:p>
        </p:txBody>
      </p:sp>
      <p:sp>
        <p:nvSpPr>
          <p:cNvPr id="149" name="Google Shape;149;p32"/>
          <p:cNvSpPr txBox="1"/>
          <p:nvPr/>
        </p:nvSpPr>
        <p:spPr>
          <a:xfrm>
            <a:off x="3290075" y="-25"/>
            <a:ext cx="5642700" cy="12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Montserrat"/>
                <a:ea typeface="Montserrat"/>
                <a:cs typeface="Montserrat"/>
                <a:sym typeface="Montserrat"/>
              </a:rPr>
              <a:t>HI_MY_NAME_IS</a:t>
            </a:r>
            <a:br>
              <a:rPr lang="en" sz="3600">
                <a:latin typeface="Montserrat"/>
                <a:ea typeface="Montserrat"/>
                <a:cs typeface="Montserrat"/>
                <a:sym typeface="Montserrat"/>
              </a:rPr>
            </a:br>
            <a:r>
              <a:rPr lang="en" sz="2400">
                <a:latin typeface="Montserrat ExtraLight"/>
                <a:ea typeface="Montserrat ExtraLight"/>
                <a:cs typeface="Montserrat ExtraLight"/>
                <a:sym typeface="Montserrat ExtraLight"/>
              </a:rPr>
              <a:t>Brandon Teran</a:t>
            </a:r>
            <a:endParaRPr sz="2400">
              <a:latin typeface="Montserrat ExtraLight"/>
              <a:ea typeface="Montserrat ExtraLight"/>
              <a:cs typeface="Montserrat ExtraLight"/>
              <a:sym typeface="Montserrat ExtraLight"/>
            </a:endParaRPr>
          </a:p>
        </p:txBody>
      </p:sp>
      <p:pic>
        <p:nvPicPr>
          <p:cNvPr id="150" name="Google Shape;150;p32"/>
          <p:cNvPicPr preferRelativeResize="0"/>
          <p:nvPr/>
        </p:nvPicPr>
        <p:blipFill>
          <a:blip r:embed="rId4">
            <a:alphaModFix/>
          </a:blip>
          <a:stretch>
            <a:fillRect/>
          </a:stretch>
        </p:blipFill>
        <p:spPr>
          <a:xfrm>
            <a:off x="0" y="1145149"/>
            <a:ext cx="3047700" cy="3047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154" name="Shape 154"/>
        <p:cNvGrpSpPr/>
        <p:nvPr/>
      </p:nvGrpSpPr>
      <p:grpSpPr>
        <a:xfrm>
          <a:off x="0" y="0"/>
          <a:ext cx="0" cy="0"/>
          <a:chOff x="0" y="0"/>
          <a:chExt cx="0" cy="0"/>
        </a:xfrm>
      </p:grpSpPr>
      <p:sp>
        <p:nvSpPr>
          <p:cNvPr id="155" name="Google Shape;155;p33"/>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3"/>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800"/>
              <a:t>A Word From CodePath</a:t>
            </a:r>
            <a:endParaRPr sz="4800"/>
          </a:p>
        </p:txBody>
      </p:sp>
      <p:pic>
        <p:nvPicPr>
          <p:cNvPr id="157" name="Google Shape;157;p33"/>
          <p:cNvPicPr preferRelativeResize="0"/>
          <p:nvPr/>
        </p:nvPicPr>
        <p:blipFill rotWithShape="1">
          <a:blip r:embed="rId3">
            <a:alphaModFix/>
          </a:blip>
          <a:srcRect b="20792" l="21307" r="20792" t="21307"/>
          <a:stretch/>
        </p:blipFill>
        <p:spPr>
          <a:xfrm>
            <a:off x="1006200" y="2245727"/>
            <a:ext cx="652050" cy="65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34" title="CodePath Overview">
            <a:hlinkClick r:id="rId3"/>
          </p:cNvPr>
          <p:cNvPicPr preferRelativeResize="0"/>
          <p:nvPr/>
        </p:nvPicPr>
        <p:blipFill>
          <a:blip r:embed="rId4">
            <a:alphaModFix/>
          </a:blip>
          <a:stretch>
            <a:fillRect/>
          </a:stretch>
        </p:blipFill>
        <p:spPr>
          <a:xfrm>
            <a:off x="1562425" y="239562"/>
            <a:ext cx="6113225" cy="4584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BA8A"/>
        </a:solidFill>
      </p:bgPr>
    </p:bg>
    <p:spTree>
      <p:nvGrpSpPr>
        <p:cNvPr id="166" name="Shape 166"/>
        <p:cNvGrpSpPr/>
        <p:nvPr/>
      </p:nvGrpSpPr>
      <p:grpSpPr>
        <a:xfrm>
          <a:off x="0" y="0"/>
          <a:ext cx="0" cy="0"/>
          <a:chOff x="0" y="0"/>
          <a:chExt cx="0" cy="0"/>
        </a:xfrm>
      </p:grpSpPr>
      <p:sp>
        <p:nvSpPr>
          <p:cNvPr id="167" name="Google Shape;167;p35"/>
          <p:cNvSpPr/>
          <p:nvPr/>
        </p:nvSpPr>
        <p:spPr>
          <a:xfrm>
            <a:off x="0" y="2029050"/>
            <a:ext cx="9159900" cy="108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5"/>
          <p:cNvSpPr txBox="1"/>
          <p:nvPr>
            <p:ph type="title"/>
          </p:nvPr>
        </p:nvSpPr>
        <p:spPr>
          <a:xfrm>
            <a:off x="64590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 Course Timeline</a:t>
            </a:r>
            <a:endParaRPr sz="4800"/>
          </a:p>
        </p:txBody>
      </p:sp>
      <p:sp>
        <p:nvSpPr>
          <p:cNvPr id="169" name="Google Shape;169;p35"/>
          <p:cNvSpPr txBox="1"/>
          <p:nvPr/>
        </p:nvSpPr>
        <p:spPr>
          <a:xfrm>
            <a:off x="1870200" y="3114450"/>
            <a:ext cx="5403600" cy="11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Helvetica Neue Light"/>
                <a:ea typeface="Helvetica Neue Light"/>
                <a:cs typeface="Helvetica Neue Light"/>
                <a:sym typeface="Helvetica Neue Light"/>
              </a:rPr>
              <a:t>Your </a:t>
            </a:r>
            <a:r>
              <a:rPr lang="en" sz="3000">
                <a:solidFill>
                  <a:srgbClr val="FFFFFF"/>
                </a:solidFill>
                <a:latin typeface="Helvetica Neue Light"/>
                <a:ea typeface="Helvetica Neue Light"/>
                <a:cs typeface="Helvetica Neue Light"/>
                <a:sym typeface="Helvetica Neue Light"/>
              </a:rPr>
              <a:t>mobile engineering journey awaits!</a:t>
            </a:r>
            <a:endParaRPr sz="30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Timeline - Semester Long</a:t>
            </a:r>
            <a:endParaRPr/>
          </a:p>
        </p:txBody>
      </p:sp>
      <p:sp>
        <p:nvSpPr>
          <p:cNvPr id="175" name="Google Shape;175;p36"/>
          <p:cNvSpPr txBox="1"/>
          <p:nvPr/>
        </p:nvSpPr>
        <p:spPr>
          <a:xfrm>
            <a:off x="3031650" y="1619075"/>
            <a:ext cx="3080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15 Weeks</a:t>
            </a:r>
            <a:endParaRPr sz="2400">
              <a:latin typeface="Helvetica Neue Light"/>
              <a:ea typeface="Helvetica Neue Light"/>
              <a:cs typeface="Helvetica Neue Light"/>
              <a:sym typeface="Helvetica Neue Light"/>
            </a:endParaRPr>
          </a:p>
        </p:txBody>
      </p:sp>
      <p:sp>
        <p:nvSpPr>
          <p:cNvPr id="176" name="Google Shape;176;p36"/>
          <p:cNvSpPr/>
          <p:nvPr/>
        </p:nvSpPr>
        <p:spPr>
          <a:xfrm flipH="1">
            <a:off x="8198833"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15</a:t>
            </a:r>
            <a:endParaRPr b="1" sz="1800">
              <a:latin typeface="Helvetica Neue"/>
              <a:ea typeface="Helvetica Neue"/>
              <a:cs typeface="Helvetica Neue"/>
              <a:sym typeface="Helvetica Neue"/>
            </a:endParaRPr>
          </a:p>
        </p:txBody>
      </p:sp>
      <p:sp>
        <p:nvSpPr>
          <p:cNvPr id="177" name="Google Shape;177;p36"/>
          <p:cNvSpPr/>
          <p:nvPr/>
        </p:nvSpPr>
        <p:spPr>
          <a:xfrm flipH="1">
            <a:off x="7626117"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14</a:t>
            </a:r>
            <a:endParaRPr b="1" sz="1800">
              <a:latin typeface="Helvetica Neue"/>
              <a:ea typeface="Helvetica Neue"/>
              <a:cs typeface="Helvetica Neue"/>
              <a:sym typeface="Helvetica Neue"/>
            </a:endParaRPr>
          </a:p>
        </p:txBody>
      </p:sp>
      <p:sp>
        <p:nvSpPr>
          <p:cNvPr id="178" name="Google Shape;178;p36"/>
          <p:cNvSpPr/>
          <p:nvPr/>
        </p:nvSpPr>
        <p:spPr>
          <a:xfrm flipH="1">
            <a:off x="7053402"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13</a:t>
            </a:r>
            <a:endParaRPr b="1" sz="1800">
              <a:latin typeface="Helvetica Neue"/>
              <a:ea typeface="Helvetica Neue"/>
              <a:cs typeface="Helvetica Neue"/>
              <a:sym typeface="Helvetica Neue"/>
            </a:endParaRPr>
          </a:p>
        </p:txBody>
      </p:sp>
      <p:sp>
        <p:nvSpPr>
          <p:cNvPr id="179" name="Google Shape;179;p36"/>
          <p:cNvSpPr/>
          <p:nvPr/>
        </p:nvSpPr>
        <p:spPr>
          <a:xfrm flipH="1">
            <a:off x="6480686"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12</a:t>
            </a:r>
            <a:endParaRPr b="1" sz="1800">
              <a:latin typeface="Helvetica Neue"/>
              <a:ea typeface="Helvetica Neue"/>
              <a:cs typeface="Helvetica Neue"/>
              <a:sym typeface="Helvetica Neue"/>
            </a:endParaRPr>
          </a:p>
        </p:txBody>
      </p:sp>
      <p:sp>
        <p:nvSpPr>
          <p:cNvPr id="180" name="Google Shape;180;p36"/>
          <p:cNvSpPr/>
          <p:nvPr/>
        </p:nvSpPr>
        <p:spPr>
          <a:xfrm flipH="1">
            <a:off x="5907970"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11</a:t>
            </a:r>
            <a:endParaRPr b="1" sz="1800">
              <a:latin typeface="Helvetica Neue"/>
              <a:ea typeface="Helvetica Neue"/>
              <a:cs typeface="Helvetica Neue"/>
              <a:sym typeface="Helvetica Neue"/>
            </a:endParaRPr>
          </a:p>
        </p:txBody>
      </p:sp>
      <p:sp>
        <p:nvSpPr>
          <p:cNvPr id="181" name="Google Shape;181;p36"/>
          <p:cNvSpPr/>
          <p:nvPr/>
        </p:nvSpPr>
        <p:spPr>
          <a:xfrm flipH="1">
            <a:off x="5335254"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10</a:t>
            </a:r>
            <a:endParaRPr b="1" sz="1800">
              <a:latin typeface="Helvetica Neue"/>
              <a:ea typeface="Helvetica Neue"/>
              <a:cs typeface="Helvetica Neue"/>
              <a:sym typeface="Helvetica Neue"/>
            </a:endParaRPr>
          </a:p>
        </p:txBody>
      </p:sp>
      <p:sp>
        <p:nvSpPr>
          <p:cNvPr id="182" name="Google Shape;182;p36"/>
          <p:cNvSpPr/>
          <p:nvPr/>
        </p:nvSpPr>
        <p:spPr>
          <a:xfrm flipH="1">
            <a:off x="4762539"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9</a:t>
            </a:r>
            <a:endParaRPr b="1" sz="1800">
              <a:latin typeface="Helvetica Neue"/>
              <a:ea typeface="Helvetica Neue"/>
              <a:cs typeface="Helvetica Neue"/>
              <a:sym typeface="Helvetica Neue"/>
            </a:endParaRPr>
          </a:p>
        </p:txBody>
      </p:sp>
      <p:sp>
        <p:nvSpPr>
          <p:cNvPr id="183" name="Google Shape;183;p36"/>
          <p:cNvSpPr/>
          <p:nvPr/>
        </p:nvSpPr>
        <p:spPr>
          <a:xfrm flipH="1">
            <a:off x="4189844"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8</a:t>
            </a:r>
            <a:endParaRPr b="1" sz="1800">
              <a:latin typeface="Helvetica Neue"/>
              <a:ea typeface="Helvetica Neue"/>
              <a:cs typeface="Helvetica Neue"/>
              <a:sym typeface="Helvetica Neue"/>
            </a:endParaRPr>
          </a:p>
        </p:txBody>
      </p:sp>
      <p:sp>
        <p:nvSpPr>
          <p:cNvPr id="184" name="Google Shape;184;p36"/>
          <p:cNvSpPr/>
          <p:nvPr/>
        </p:nvSpPr>
        <p:spPr>
          <a:xfrm flipH="1">
            <a:off x="3617129"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7</a:t>
            </a:r>
            <a:endParaRPr b="1" sz="1800">
              <a:latin typeface="Helvetica Neue"/>
              <a:ea typeface="Helvetica Neue"/>
              <a:cs typeface="Helvetica Neue"/>
              <a:sym typeface="Helvetica Neue"/>
            </a:endParaRPr>
          </a:p>
        </p:txBody>
      </p:sp>
      <p:sp>
        <p:nvSpPr>
          <p:cNvPr id="185" name="Google Shape;185;p36"/>
          <p:cNvSpPr/>
          <p:nvPr/>
        </p:nvSpPr>
        <p:spPr>
          <a:xfrm flipH="1">
            <a:off x="3044413"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6</a:t>
            </a:r>
            <a:endParaRPr b="1" sz="1800">
              <a:latin typeface="Helvetica Neue"/>
              <a:ea typeface="Helvetica Neue"/>
              <a:cs typeface="Helvetica Neue"/>
              <a:sym typeface="Helvetica Neue"/>
            </a:endParaRPr>
          </a:p>
        </p:txBody>
      </p:sp>
      <p:sp>
        <p:nvSpPr>
          <p:cNvPr id="186" name="Google Shape;186;p36"/>
          <p:cNvSpPr/>
          <p:nvPr/>
        </p:nvSpPr>
        <p:spPr>
          <a:xfrm flipH="1">
            <a:off x="2471697"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5</a:t>
            </a:r>
            <a:endParaRPr b="1" sz="1800">
              <a:latin typeface="Helvetica Neue"/>
              <a:ea typeface="Helvetica Neue"/>
              <a:cs typeface="Helvetica Neue"/>
              <a:sym typeface="Helvetica Neue"/>
            </a:endParaRPr>
          </a:p>
        </p:txBody>
      </p:sp>
      <p:sp>
        <p:nvSpPr>
          <p:cNvPr id="187" name="Google Shape;187;p36"/>
          <p:cNvSpPr/>
          <p:nvPr/>
        </p:nvSpPr>
        <p:spPr>
          <a:xfrm flipH="1">
            <a:off x="1898981"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4</a:t>
            </a:r>
            <a:endParaRPr b="1" sz="1800">
              <a:latin typeface="Helvetica Neue"/>
              <a:ea typeface="Helvetica Neue"/>
              <a:cs typeface="Helvetica Neue"/>
              <a:sym typeface="Helvetica Neue"/>
            </a:endParaRPr>
          </a:p>
        </p:txBody>
      </p:sp>
      <p:sp>
        <p:nvSpPr>
          <p:cNvPr id="188" name="Google Shape;188;p36"/>
          <p:cNvSpPr/>
          <p:nvPr/>
        </p:nvSpPr>
        <p:spPr>
          <a:xfrm flipH="1">
            <a:off x="1326266"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3</a:t>
            </a:r>
            <a:endParaRPr b="1" sz="1800">
              <a:latin typeface="Helvetica Neue"/>
              <a:ea typeface="Helvetica Neue"/>
              <a:cs typeface="Helvetica Neue"/>
              <a:sym typeface="Helvetica Neue"/>
            </a:endParaRPr>
          </a:p>
        </p:txBody>
      </p:sp>
      <p:sp>
        <p:nvSpPr>
          <p:cNvPr id="189" name="Google Shape;189;p36"/>
          <p:cNvSpPr/>
          <p:nvPr/>
        </p:nvSpPr>
        <p:spPr>
          <a:xfrm flipH="1">
            <a:off x="753550"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2</a:t>
            </a:r>
            <a:endParaRPr b="1" sz="1800">
              <a:latin typeface="Helvetica Neue"/>
              <a:ea typeface="Helvetica Neue"/>
              <a:cs typeface="Helvetica Neue"/>
              <a:sym typeface="Helvetica Neue"/>
            </a:endParaRPr>
          </a:p>
        </p:txBody>
      </p:sp>
      <p:sp>
        <p:nvSpPr>
          <p:cNvPr id="190" name="Google Shape;190;p36"/>
          <p:cNvSpPr/>
          <p:nvPr/>
        </p:nvSpPr>
        <p:spPr>
          <a:xfrm flipH="1">
            <a:off x="180800" y="2598525"/>
            <a:ext cx="572700" cy="572700"/>
          </a:xfrm>
          <a:prstGeom prst="roundRect">
            <a:avLst>
              <a:gd fmla="val 16667"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Helvetica Neue"/>
                <a:ea typeface="Helvetica Neue"/>
                <a:cs typeface="Helvetica Neue"/>
                <a:sym typeface="Helvetica Neue"/>
              </a:rPr>
              <a:t>1</a:t>
            </a:r>
            <a:endParaRPr b="1" sz="1800">
              <a:latin typeface="Helvetica Neue"/>
              <a:ea typeface="Helvetica Neue"/>
              <a:cs typeface="Helvetica Neue"/>
              <a:sym typeface="Helvetica Neue"/>
            </a:endParaRPr>
          </a:p>
        </p:txBody>
      </p:sp>
      <p:cxnSp>
        <p:nvCxnSpPr>
          <p:cNvPr id="191" name="Google Shape;191;p36"/>
          <p:cNvCxnSpPr>
            <a:stCxn id="190" idx="3"/>
            <a:endCxn id="176" idx="1"/>
          </p:cNvCxnSpPr>
          <p:nvPr/>
        </p:nvCxnSpPr>
        <p:spPr>
          <a:xfrm>
            <a:off x="180800" y="2884875"/>
            <a:ext cx="8590800" cy="600"/>
          </a:xfrm>
          <a:prstGeom prst="bentConnector5">
            <a:avLst>
              <a:gd fmla="val 75" name="adj1"/>
              <a:gd fmla="val -115516667" name="adj2"/>
              <a:gd fmla="val 100076" name="adj3"/>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